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98" r:id="rId31"/>
    <p:sldId id="288" r:id="rId32"/>
    <p:sldId id="289" r:id="rId33"/>
    <p:sldId id="290" r:id="rId34"/>
    <p:sldId id="295" r:id="rId35"/>
    <p:sldId id="296" r:id="rId36"/>
    <p:sldId id="300" r:id="rId37"/>
    <p:sldId id="291" r:id="rId38"/>
    <p:sldId id="297" r:id="rId39"/>
    <p:sldId id="292" r:id="rId40"/>
    <p:sldId id="294" r:id="rId41"/>
    <p:sldId id="286" r:id="rId42"/>
    <p:sldId id="301" r:id="rId43"/>
    <p:sldId id="293" r:id="rId4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8FB"/>
    <a:srgbClr val="61F9F2"/>
    <a:srgbClr val="CFF0F5"/>
    <a:srgbClr val="F5FCFD"/>
    <a:srgbClr val="FFFFFF"/>
    <a:srgbClr val="F4FDFE"/>
    <a:srgbClr val="31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4E9A4-5F35-4658-8B97-E934B0626FEF}" v="38" dt="2021-11-07T05:41:27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hashi_hayato@outlook.jp" userId="dd62d239f7ef6b21" providerId="LiveId" clId="{10C4E9A4-5F35-4658-8B97-E934B0626FEF}"/>
    <pc:docChg chg="undo custSel addSld delSld modSld sldOrd">
      <pc:chgData name="takahashi_hayato@outlook.jp" userId="dd62d239f7ef6b21" providerId="LiveId" clId="{10C4E9A4-5F35-4658-8B97-E934B0626FEF}" dt="2021-11-07T05:41:33.664" v="868" actId="20577"/>
      <pc:docMkLst>
        <pc:docMk/>
      </pc:docMkLst>
      <pc:sldChg chg="modSp mod">
        <pc:chgData name="takahashi_hayato@outlook.jp" userId="dd62d239f7ef6b21" providerId="LiveId" clId="{10C4E9A4-5F35-4658-8B97-E934B0626FEF}" dt="2021-11-07T05:20:06.366" v="687" actId="20577"/>
        <pc:sldMkLst>
          <pc:docMk/>
          <pc:sldMk cId="1047613028" sldId="288"/>
        </pc:sldMkLst>
        <pc:spChg chg="mod">
          <ac:chgData name="takahashi_hayato@outlook.jp" userId="dd62d239f7ef6b21" providerId="LiveId" clId="{10C4E9A4-5F35-4658-8B97-E934B0626FEF}" dt="2021-11-07T05:19:55.621" v="668" actId="1076"/>
          <ac:spMkLst>
            <pc:docMk/>
            <pc:sldMk cId="1047613028" sldId="288"/>
            <ac:spMk id="5" creationId="{C4BBB00A-BE2F-4CE3-A5A2-82C942F37B65}"/>
          </ac:spMkLst>
        </pc:spChg>
        <pc:spChg chg="mod">
          <ac:chgData name="takahashi_hayato@outlook.jp" userId="dd62d239f7ef6b21" providerId="LiveId" clId="{10C4E9A4-5F35-4658-8B97-E934B0626FEF}" dt="2021-11-07T05:20:06.366" v="687" actId="20577"/>
          <ac:spMkLst>
            <pc:docMk/>
            <pc:sldMk cId="1047613028" sldId="288"/>
            <ac:spMk id="7" creationId="{C9177C09-FE6A-42E9-9B65-DCF6D8BEEE3C}"/>
          </ac:spMkLst>
        </pc:spChg>
      </pc:sldChg>
      <pc:sldChg chg="modSp mod">
        <pc:chgData name="takahashi_hayato@outlook.jp" userId="dd62d239f7ef6b21" providerId="LiveId" clId="{10C4E9A4-5F35-4658-8B97-E934B0626FEF}" dt="2021-11-07T04:43:15.267" v="80" actId="20577"/>
        <pc:sldMkLst>
          <pc:docMk/>
          <pc:sldMk cId="1048340641" sldId="290"/>
        </pc:sldMkLst>
        <pc:spChg chg="mod">
          <ac:chgData name="takahashi_hayato@outlook.jp" userId="dd62d239f7ef6b21" providerId="LiveId" clId="{10C4E9A4-5F35-4658-8B97-E934B0626FEF}" dt="2021-11-07T04:43:15.267" v="80" actId="20577"/>
          <ac:spMkLst>
            <pc:docMk/>
            <pc:sldMk cId="1048340641" sldId="290"/>
            <ac:spMk id="6" creationId="{53773C61-5BFF-4563-8FE6-D0D0C185E87F}"/>
          </ac:spMkLst>
        </pc:spChg>
      </pc:sldChg>
      <pc:sldChg chg="addSp modSp mod">
        <pc:chgData name="takahashi_hayato@outlook.jp" userId="dd62d239f7ef6b21" providerId="LiveId" clId="{10C4E9A4-5F35-4658-8B97-E934B0626FEF}" dt="2021-11-07T05:35:08.164" v="844" actId="1076"/>
        <pc:sldMkLst>
          <pc:docMk/>
          <pc:sldMk cId="2294696764" sldId="296"/>
        </pc:sldMkLst>
        <pc:spChg chg="add mod">
          <ac:chgData name="takahashi_hayato@outlook.jp" userId="dd62d239f7ef6b21" providerId="LiveId" clId="{10C4E9A4-5F35-4658-8B97-E934B0626FEF}" dt="2021-11-07T05:35:08.164" v="844" actId="1076"/>
          <ac:spMkLst>
            <pc:docMk/>
            <pc:sldMk cId="2294696764" sldId="296"/>
            <ac:spMk id="15" creationId="{5985122B-9D5A-4AC3-A9F1-5F5EB7269EB7}"/>
          </ac:spMkLst>
        </pc:spChg>
        <pc:picChg chg="mod">
          <ac:chgData name="takahashi_hayato@outlook.jp" userId="dd62d239f7ef6b21" providerId="LiveId" clId="{10C4E9A4-5F35-4658-8B97-E934B0626FEF}" dt="2021-11-07T05:35:05.226" v="843" actId="1076"/>
          <ac:picMkLst>
            <pc:docMk/>
            <pc:sldMk cId="2294696764" sldId="296"/>
            <ac:picMk id="2050" creationId="{700282EE-11A3-4D5C-B537-B878843FEF96}"/>
          </ac:picMkLst>
        </pc:picChg>
      </pc:sldChg>
      <pc:sldChg chg="addSp delSp modSp add mod">
        <pc:chgData name="takahashi_hayato@outlook.jp" userId="dd62d239f7ef6b21" providerId="LiveId" clId="{10C4E9A4-5F35-4658-8B97-E934B0626FEF}" dt="2021-11-07T04:58:20.669" v="137" actId="1076"/>
        <pc:sldMkLst>
          <pc:docMk/>
          <pc:sldMk cId="3978559447" sldId="297"/>
        </pc:sldMkLst>
        <pc:spChg chg="del">
          <ac:chgData name="takahashi_hayato@outlook.jp" userId="dd62d239f7ef6b21" providerId="LiveId" clId="{10C4E9A4-5F35-4658-8B97-E934B0626FEF}" dt="2021-11-07T04:48:45.750" v="82" actId="478"/>
          <ac:spMkLst>
            <pc:docMk/>
            <pc:sldMk cId="3978559447" sldId="297"/>
            <ac:spMk id="5" creationId="{C4BBB00A-BE2F-4CE3-A5A2-82C942F37B65}"/>
          </ac:spMkLst>
        </pc:spChg>
        <pc:spChg chg="mod">
          <ac:chgData name="takahashi_hayato@outlook.jp" userId="dd62d239f7ef6b21" providerId="LiveId" clId="{10C4E9A4-5F35-4658-8B97-E934B0626FEF}" dt="2021-11-07T04:57:24.399" v="120" actId="20577"/>
          <ac:spMkLst>
            <pc:docMk/>
            <pc:sldMk cId="3978559447" sldId="297"/>
            <ac:spMk id="7" creationId="{C9177C09-FE6A-42E9-9B65-DCF6D8BEEE3C}"/>
          </ac:spMkLst>
        </pc:spChg>
        <pc:spChg chg="add mod">
          <ac:chgData name="takahashi_hayato@outlook.jp" userId="dd62d239f7ef6b21" providerId="LiveId" clId="{10C4E9A4-5F35-4658-8B97-E934B0626FEF}" dt="2021-11-07T04:58:18.176" v="136" actId="1076"/>
          <ac:spMkLst>
            <pc:docMk/>
            <pc:sldMk cId="3978559447" sldId="297"/>
            <ac:spMk id="11" creationId="{03372F09-A751-4993-A33E-A59E02B8E206}"/>
          </ac:spMkLst>
        </pc:spChg>
        <pc:picChg chg="add mod">
          <ac:chgData name="takahashi_hayato@outlook.jp" userId="dd62d239f7ef6b21" providerId="LiveId" clId="{10C4E9A4-5F35-4658-8B97-E934B0626FEF}" dt="2021-11-07T04:58:20.669" v="137" actId="1076"/>
          <ac:picMkLst>
            <pc:docMk/>
            <pc:sldMk cId="3978559447" sldId="297"/>
            <ac:picMk id="12" creationId="{BB4EDAFE-9987-4E02-9149-E9CBB22B1D1A}"/>
          </ac:picMkLst>
        </pc:picChg>
      </pc:sldChg>
      <pc:sldChg chg="addSp delSp modSp add mod">
        <pc:chgData name="takahashi_hayato@outlook.jp" userId="dd62d239f7ef6b21" providerId="LiveId" clId="{10C4E9A4-5F35-4658-8B97-E934B0626FEF}" dt="2021-11-07T05:11:46.897" v="599" actId="1076"/>
        <pc:sldMkLst>
          <pc:docMk/>
          <pc:sldMk cId="1109665027" sldId="298"/>
        </pc:sldMkLst>
        <pc:spChg chg="del mod">
          <ac:chgData name="takahashi_hayato@outlook.jp" userId="dd62d239f7ef6b21" providerId="LiveId" clId="{10C4E9A4-5F35-4658-8B97-E934B0626FEF}" dt="2021-11-07T05:09:23.985" v="209"/>
          <ac:spMkLst>
            <pc:docMk/>
            <pc:sldMk cId="1109665027" sldId="298"/>
            <ac:spMk id="5" creationId="{C4BBB00A-BE2F-4CE3-A5A2-82C942F37B65}"/>
          </ac:spMkLst>
        </pc:spChg>
        <pc:spChg chg="mod">
          <ac:chgData name="takahashi_hayato@outlook.jp" userId="dd62d239f7ef6b21" providerId="LiveId" clId="{10C4E9A4-5F35-4658-8B97-E934B0626FEF}" dt="2021-11-07T05:09:23.317" v="207" actId="20577"/>
          <ac:spMkLst>
            <pc:docMk/>
            <pc:sldMk cId="1109665027" sldId="298"/>
            <ac:spMk id="7" creationId="{C9177C09-FE6A-42E9-9B65-DCF6D8BEEE3C}"/>
          </ac:spMkLst>
        </pc:spChg>
        <pc:spChg chg="add mod">
          <ac:chgData name="takahashi_hayato@outlook.jp" userId="dd62d239f7ef6b21" providerId="LiveId" clId="{10C4E9A4-5F35-4658-8B97-E934B0626FEF}" dt="2021-11-07T05:11:46.897" v="599" actId="1076"/>
          <ac:spMkLst>
            <pc:docMk/>
            <pc:sldMk cId="1109665027" sldId="298"/>
            <ac:spMk id="11" creationId="{24A50B00-D84B-4248-B17A-DB696754D6A6}"/>
          </ac:spMkLst>
        </pc:spChg>
      </pc:sldChg>
      <pc:sldChg chg="add del">
        <pc:chgData name="takahashi_hayato@outlook.jp" userId="dd62d239f7ef6b21" providerId="LiveId" clId="{10C4E9A4-5F35-4658-8B97-E934B0626FEF}" dt="2021-11-07T04:48:47.575" v="84"/>
        <pc:sldMkLst>
          <pc:docMk/>
          <pc:sldMk cId="1217127298" sldId="298"/>
        </pc:sldMkLst>
      </pc:sldChg>
      <pc:sldChg chg="addSp delSp modSp add del mod ord">
        <pc:chgData name="takahashi_hayato@outlook.jp" userId="dd62d239f7ef6b21" providerId="LiveId" clId="{10C4E9A4-5F35-4658-8B97-E934B0626FEF}" dt="2021-11-07T05:21:49.496" v="690" actId="47"/>
        <pc:sldMkLst>
          <pc:docMk/>
          <pc:sldMk cId="1044633316" sldId="299"/>
        </pc:sldMkLst>
        <pc:spChg chg="add del mod">
          <ac:chgData name="takahashi_hayato@outlook.jp" userId="dd62d239f7ef6b21" providerId="LiveId" clId="{10C4E9A4-5F35-4658-8B97-E934B0626FEF}" dt="2021-11-07T05:17:27.600" v="605" actId="47"/>
          <ac:spMkLst>
            <pc:docMk/>
            <pc:sldMk cId="1044633316" sldId="299"/>
            <ac:spMk id="11" creationId="{24A50B00-D84B-4248-B17A-DB696754D6A6}"/>
          </ac:spMkLst>
        </pc:spChg>
      </pc:sldChg>
      <pc:sldChg chg="addSp delSp modSp add mod">
        <pc:chgData name="takahashi_hayato@outlook.jp" userId="dd62d239f7ef6b21" providerId="LiveId" clId="{10C4E9A4-5F35-4658-8B97-E934B0626FEF}" dt="2021-11-07T05:23:32.221" v="822" actId="403"/>
        <pc:sldMkLst>
          <pc:docMk/>
          <pc:sldMk cId="1439882944" sldId="299"/>
        </pc:sldMkLst>
        <pc:spChg chg="add mod">
          <ac:chgData name="takahashi_hayato@outlook.jp" userId="dd62d239f7ef6b21" providerId="LiveId" clId="{10C4E9A4-5F35-4658-8B97-E934B0626FEF}" dt="2021-11-07T05:23:32.221" v="822" actId="403"/>
          <ac:spMkLst>
            <pc:docMk/>
            <pc:sldMk cId="1439882944" sldId="299"/>
            <ac:spMk id="2" creationId="{85923D88-5A1C-4A71-A7DE-E5455CE1543D}"/>
          </ac:spMkLst>
        </pc:spChg>
        <pc:spChg chg="add del">
          <ac:chgData name="takahashi_hayato@outlook.jp" userId="dd62d239f7ef6b21" providerId="LiveId" clId="{10C4E9A4-5F35-4658-8B97-E934B0626FEF}" dt="2021-11-07T05:23:21.237" v="818" actId="22"/>
          <ac:spMkLst>
            <pc:docMk/>
            <pc:sldMk cId="1439882944" sldId="299"/>
            <ac:spMk id="8" creationId="{1A4FA66E-B62E-43B4-8ADE-F0775C976E3F}"/>
          </ac:spMkLst>
        </pc:spChg>
        <pc:picChg chg="mod">
          <ac:chgData name="takahashi_hayato@outlook.jp" userId="dd62d239f7ef6b21" providerId="LiveId" clId="{10C4E9A4-5F35-4658-8B97-E934B0626FEF}" dt="2021-11-07T05:22:18.786" v="693" actId="1076"/>
          <ac:picMkLst>
            <pc:docMk/>
            <pc:sldMk cId="1439882944" sldId="299"/>
            <ac:picMk id="1026" creationId="{004B3A05-260E-45FC-85C3-B4914C3B98CA}"/>
          </ac:picMkLst>
        </pc:picChg>
      </pc:sldChg>
      <pc:sldChg chg="addSp delSp modSp add mod">
        <pc:chgData name="takahashi_hayato@outlook.jp" userId="dd62d239f7ef6b21" providerId="LiveId" clId="{10C4E9A4-5F35-4658-8B97-E934B0626FEF}" dt="2021-11-07T05:38:51.359" v="861" actId="1076"/>
        <pc:sldMkLst>
          <pc:docMk/>
          <pc:sldMk cId="313954820" sldId="300"/>
        </pc:sldMkLst>
        <pc:spChg chg="add del mod">
          <ac:chgData name="takahashi_hayato@outlook.jp" userId="dd62d239f7ef6b21" providerId="LiveId" clId="{10C4E9A4-5F35-4658-8B97-E934B0626FEF}" dt="2021-11-07T05:38:28.395" v="854"/>
          <ac:spMkLst>
            <pc:docMk/>
            <pc:sldMk cId="313954820" sldId="300"/>
            <ac:spMk id="6" creationId="{93B14148-104C-4531-9DD4-2228B384E761}"/>
          </ac:spMkLst>
        </pc:spChg>
        <pc:spChg chg="del">
          <ac:chgData name="takahashi_hayato@outlook.jp" userId="dd62d239f7ef6b21" providerId="LiveId" clId="{10C4E9A4-5F35-4658-8B97-E934B0626FEF}" dt="2021-11-07T05:37:09.488" v="847" actId="478"/>
          <ac:spMkLst>
            <pc:docMk/>
            <pc:sldMk cId="313954820" sldId="300"/>
            <ac:spMk id="15" creationId="{5985122B-9D5A-4AC3-A9F1-5F5EB7269EB7}"/>
          </ac:spMkLst>
        </pc:spChg>
        <pc:spChg chg="add mod">
          <ac:chgData name="takahashi_hayato@outlook.jp" userId="dd62d239f7ef6b21" providerId="LiveId" clId="{10C4E9A4-5F35-4658-8B97-E934B0626FEF}" dt="2021-11-07T05:38:51.359" v="861" actId="1076"/>
          <ac:spMkLst>
            <pc:docMk/>
            <pc:sldMk cId="313954820" sldId="300"/>
            <ac:spMk id="18" creationId="{B57B8D4B-739D-4000-9C59-AF0783F18BF4}"/>
          </ac:spMkLst>
        </pc:spChg>
        <pc:picChg chg="add mod">
          <ac:chgData name="takahashi_hayato@outlook.jp" userId="dd62d239f7ef6b21" providerId="LiveId" clId="{10C4E9A4-5F35-4658-8B97-E934B0626FEF}" dt="2021-11-07T05:38:47.376" v="860" actId="1076"/>
          <ac:picMkLst>
            <pc:docMk/>
            <pc:sldMk cId="313954820" sldId="300"/>
            <ac:picMk id="14" creationId="{8B2043D0-D4F0-46B1-9CC5-677341903549}"/>
          </ac:picMkLst>
        </pc:picChg>
        <pc:picChg chg="del">
          <ac:chgData name="takahashi_hayato@outlook.jp" userId="dd62d239f7ef6b21" providerId="LiveId" clId="{10C4E9A4-5F35-4658-8B97-E934B0626FEF}" dt="2021-11-07T05:38:28.393" v="852" actId="478"/>
          <ac:picMkLst>
            <pc:docMk/>
            <pc:sldMk cId="313954820" sldId="300"/>
            <ac:picMk id="2050" creationId="{700282EE-11A3-4D5C-B537-B878843FEF96}"/>
          </ac:picMkLst>
        </pc:picChg>
      </pc:sldChg>
      <pc:sldChg chg="add del">
        <pc:chgData name="takahashi_hayato@outlook.jp" userId="dd62d239f7ef6b21" providerId="LiveId" clId="{10C4E9A4-5F35-4658-8B97-E934B0626FEF}" dt="2021-11-07T05:17:29.704" v="606"/>
        <pc:sldMkLst>
          <pc:docMk/>
          <pc:sldMk cId="1081032882" sldId="300"/>
        </pc:sldMkLst>
      </pc:sldChg>
      <pc:sldChg chg="addSp delSp modSp add del mod">
        <pc:chgData name="takahashi_hayato@outlook.jp" userId="dd62d239f7ef6b21" providerId="LiveId" clId="{10C4E9A4-5F35-4658-8B97-E934B0626FEF}" dt="2021-11-07T05:35:09.746" v="845" actId="47"/>
        <pc:sldMkLst>
          <pc:docMk/>
          <pc:sldMk cId="4208966076" sldId="300"/>
        </pc:sldMkLst>
        <pc:spChg chg="add mod">
          <ac:chgData name="takahashi_hayato@outlook.jp" userId="dd62d239f7ef6b21" providerId="LiveId" clId="{10C4E9A4-5F35-4658-8B97-E934B0626FEF}" dt="2021-11-07T05:34:48.533" v="836" actId="1076"/>
          <ac:spMkLst>
            <pc:docMk/>
            <pc:sldMk cId="4208966076" sldId="300"/>
            <ac:spMk id="6" creationId="{333FD9CF-4341-46AB-9894-169476C9EC71}"/>
          </ac:spMkLst>
        </pc:spChg>
        <pc:picChg chg="del mod">
          <ac:chgData name="takahashi_hayato@outlook.jp" userId="dd62d239f7ef6b21" providerId="LiveId" clId="{10C4E9A4-5F35-4658-8B97-E934B0626FEF}" dt="2021-11-07T05:34:56.559" v="840" actId="478"/>
          <ac:picMkLst>
            <pc:docMk/>
            <pc:sldMk cId="4208966076" sldId="300"/>
            <ac:picMk id="2050" creationId="{700282EE-11A3-4D5C-B537-B878843FEF96}"/>
          </ac:picMkLst>
        </pc:picChg>
      </pc:sldChg>
      <pc:sldChg chg="add del">
        <pc:chgData name="takahashi_hayato@outlook.jp" userId="dd62d239f7ef6b21" providerId="LiveId" clId="{10C4E9A4-5F35-4658-8B97-E934B0626FEF}" dt="2021-11-07T05:37:11.669" v="849"/>
        <pc:sldMkLst>
          <pc:docMk/>
          <pc:sldMk cId="966658586" sldId="301"/>
        </pc:sldMkLst>
      </pc:sldChg>
      <pc:sldChg chg="addSp delSp modSp add mod">
        <pc:chgData name="takahashi_hayato@outlook.jp" userId="dd62d239f7ef6b21" providerId="LiveId" clId="{10C4E9A4-5F35-4658-8B97-E934B0626FEF}" dt="2021-11-07T05:41:33.664" v="868" actId="20577"/>
        <pc:sldMkLst>
          <pc:docMk/>
          <pc:sldMk cId="1039180841" sldId="301"/>
        </pc:sldMkLst>
        <pc:spChg chg="mod">
          <ac:chgData name="takahashi_hayato@outlook.jp" userId="dd62d239f7ef6b21" providerId="LiveId" clId="{10C4E9A4-5F35-4658-8B97-E934B0626FEF}" dt="2021-11-07T05:41:33.664" v="868" actId="20577"/>
          <ac:spMkLst>
            <pc:docMk/>
            <pc:sldMk cId="1039180841" sldId="301"/>
            <ac:spMk id="10" creationId="{FF83D0E4-AA6C-4DE4-8CB7-2C47EF9062A9}"/>
          </ac:spMkLst>
        </pc:spChg>
        <pc:picChg chg="del">
          <ac:chgData name="takahashi_hayato@outlook.jp" userId="dd62d239f7ef6b21" providerId="LiveId" clId="{10C4E9A4-5F35-4658-8B97-E934B0626FEF}" dt="2021-11-07T05:40:06.251" v="863" actId="478"/>
          <ac:picMkLst>
            <pc:docMk/>
            <pc:sldMk cId="1039180841" sldId="301"/>
            <ac:picMk id="3" creationId="{9D41CE1D-A054-4929-8EB0-053DE3586350}"/>
          </ac:picMkLst>
        </pc:picChg>
        <pc:picChg chg="add mod">
          <ac:chgData name="takahashi_hayato@outlook.jp" userId="dd62d239f7ef6b21" providerId="LiveId" clId="{10C4E9A4-5F35-4658-8B97-E934B0626FEF}" dt="2021-11-07T05:41:30.916" v="867" actId="962"/>
          <ac:picMkLst>
            <pc:docMk/>
            <pc:sldMk cId="1039180841" sldId="301"/>
            <ac:picMk id="4" creationId="{045FEDFB-3206-4A77-8C00-E5B6BF3076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B9571F-B339-476C-A2AA-F46F2925B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71DB67-9595-4D4E-BC81-65B0036F0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D0CBD-6D36-42A7-ABC2-3724524B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58737-2393-402E-9AE0-79EDCE7A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E85E2-DC48-48B4-88B2-7EDB9FA5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D49B1-B38E-4373-A914-C8A21B5C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181F28-6396-44D1-BE0B-49BDFFBB1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40DE3-DF44-4AE7-8BE6-2B41D1D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578FAE-71BF-41AB-B876-6139002B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7D2608-3417-49F8-B654-6D7FE17D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0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DE4906-631F-4132-B45C-AB3BEA828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45AD3F-32C1-401A-A9D4-AB87BDD49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1B0D27-4A4A-481F-89DF-FB8292FE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A98BDE-FBFD-4BA3-A31B-5F0FD24C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80C9C-12FA-4742-AAE1-226E73B0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53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C562F-3DAE-479F-B745-1A9D1D00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B696BF-374B-43A6-9167-E16FAE0A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9BDB4-B853-4D1B-951A-BA66E790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0D8D77-99CD-421A-B68F-AD9D62EF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ABC280-D746-45A4-A423-D3E70D9F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4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1C98A-1115-4442-BF33-FF0844D5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FE4380-AA32-4D15-94E9-EC872AF1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BF6DFF-F3AB-43E5-9318-A89B580B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6501DF-0120-468F-BDB9-46E36AD9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B8C21C-C439-4025-9E13-1A17C0E9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3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CBDCED-053F-4D1F-A023-858197BA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697FF-6783-4963-9847-53B12A3BF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4C9B0A-F4B0-458E-A83F-ED21CC94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B365A1-379B-4A8A-A28A-F0B8ADCC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E07113-98E6-48DA-909C-8CB0461F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66E16F-BBC1-4B02-BED6-386E957D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80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40B6E-2E30-4793-BA20-DFD22134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FC39DC-C25B-495E-ADEB-E2BA580C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BFE397-55AA-4153-9A71-CD450F15E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AF910D-3BA7-40D1-8444-3090C0972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AC6318-3727-42EA-85E3-ACCF4D5C7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F36FC1-E00E-43F7-B877-56E7DE67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7FE931-BCFA-4DBE-9D99-E7E0DA12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BC5FA5-842F-4B75-A8CC-D17A96F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47CF75-3495-481A-9B9E-75D92B9B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CED9D0-91DB-44BD-83D1-DEEE23F5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E31169-9767-4431-84ED-8417AC76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08AC30-1082-4480-83E5-E84DA36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1A62B2-2A7B-4CE2-9346-C55D585C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CA0843-71CD-453C-9DD6-74C7C4AC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2281F-D581-45CD-A411-43CDBEFB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DF51B-9956-40ED-9008-2D8C66FF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D1EAB0-28C7-4B7E-A2AE-28890354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0BAE1A-C673-4ED1-95B3-36B3193F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89A191-5F0C-4D8F-881B-7B40AD65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5E018C-D333-4AF2-9FB9-6328049E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44C02D-57C3-4F32-BBBB-9417FFB3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EA0C9-89AF-40EA-90EC-CE639759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51E71A-2D85-441F-B7E7-D4C21E1D7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D6012E-2366-40D3-860D-1203BD50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4D25D6-61A8-4094-937D-0B7ADA75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26829F-3A85-4804-8180-45FC2093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637F2A-BEFE-493A-8F7C-C6DA8DD9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97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B5C640-C996-467C-9C3C-5F21A726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0222B-7CE2-499E-B6CB-190BE58F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8339E5-F9E4-4164-A7E5-3DC61DB82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18E8-9E47-44B3-AC29-E98006CB7E4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EC33C9-4A10-4418-94B1-6D61A1CBD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059BD5-1570-4A42-AC17-5AC891908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8DB9-E0E1-44BC-A380-B943F5E7C6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0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0z4FweCy4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9%8A%80%E6%B2%B3" TargetMode="External"/><Relationship Id="rId3" Type="http://schemas.openxmlformats.org/officeDocument/2006/relationships/hyperlink" Target="https://ja.wikipedia.org/wiki/%E3%83%8B%E3%82%B3%E3%83%A9%E3%82%A4%E3%83%BB%E3%82%AB%E3%83%AB%E3%83%80%E3%82%B7%E3%82%A7%E3%83%95" TargetMode="External"/><Relationship Id="rId7" Type="http://schemas.openxmlformats.org/officeDocument/2006/relationships/hyperlink" Target="https://ja.wikipedia.org/wiki/%E6%81%92%E6%98%9F%E7%B3%B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6%81%92%E6%98%9F" TargetMode="External"/><Relationship Id="rId5" Type="http://schemas.openxmlformats.org/officeDocument/2006/relationships/hyperlink" Target="https://ja.wikipedia.org/wiki/%E6%83%91%E6%98%9F" TargetMode="External"/><Relationship Id="rId4" Type="http://schemas.openxmlformats.org/officeDocument/2006/relationships/hyperlink" Target="https://ja.wikipedia.org/wiki/%E5%AE%87%E5%AE%99%E6%96%87%E6%98%8E" TargetMode="External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7%E3%83%AC%E3%83%88%E3%83%AA%E3%82%A2%E5%A4%A7%E5%AD%A6" TargetMode="External"/><Relationship Id="rId2" Type="http://schemas.openxmlformats.org/officeDocument/2006/relationships/hyperlink" Target="https://ja.wikipedia.org/wiki/%E3%82%BD%E3%83%95%E3%83%88%E3%82%A6%E3%82%A7%E3%82%A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5%86%8D%E7%94%9F%E5%8F%AF%E8%83%BD%E3%82%A8%E3%83%8D%E3%83%AB%E3%82%AE%E3%83%BC" TargetMode="External"/><Relationship Id="rId2" Type="http://schemas.openxmlformats.org/officeDocument/2006/relationships/hyperlink" Target="https://ja.wikipedia.org/wiki/%E3%82%A4%E3%83%B3%E3%82%BF%E3%83%BC%E3%83%8D%E3%83%83%E3%83%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ja.wikipedia.org/wiki/%E5%AE%87%E5%AE%9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image tesla logo on transparent background - tesla logo in PNG  format">
            <a:extLst>
              <a:ext uri="{FF2B5EF4-FFF2-40B4-BE49-F238E27FC236}">
                <a16:creationId xmlns:a16="http://schemas.microsoft.com/office/drawing/2014/main" id="{004B3A05-260E-45FC-85C3-B4914C3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04913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F3A90D-B5A4-43DB-AD86-12C37CC4F850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6" name="図 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8487F6-C451-4FCB-825E-2F197A77D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D317F3E-4C06-4588-B777-2FE05965186E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39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409576" y="1162050"/>
            <a:ext cx="11363324" cy="5438775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コンテンツ プレースホルダー 4" descr="ユニフォームを着た男性&#10;&#10;自動的に生成された説明">
            <a:extLst>
              <a:ext uri="{FF2B5EF4-FFF2-40B4-BE49-F238E27FC236}">
                <a16:creationId xmlns:a16="http://schemas.microsoft.com/office/drawing/2014/main" id="{ABD50833-2E5B-4813-8837-63786B714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43" y="1792714"/>
            <a:ext cx="6921314" cy="4220708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1F667-3C0C-4A6D-A9FA-1CF577C20A50}"/>
              </a:ext>
            </a:extLst>
          </p:cNvPr>
          <p:cNvSpPr txBox="1"/>
          <p:nvPr/>
        </p:nvSpPr>
        <p:spPr>
          <a:xfrm>
            <a:off x="6934200" y="6562849"/>
            <a:ext cx="612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/>
              <a:t>https://www.youtube.com/watch?v=NF2XFpSSpYU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B96FD42-0468-472E-A52E-98A060126B67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2" name="図 1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660FBFC-1858-4138-8B37-0649E0095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30F0292-E8E2-44D1-B7C5-A31779F584D8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23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409576" y="1162050"/>
            <a:ext cx="11363324" cy="5438775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1F667-3C0C-4A6D-A9FA-1CF577C20A50}"/>
              </a:ext>
            </a:extLst>
          </p:cNvPr>
          <p:cNvSpPr txBox="1"/>
          <p:nvPr/>
        </p:nvSpPr>
        <p:spPr>
          <a:xfrm>
            <a:off x="6934200" y="6562849"/>
            <a:ext cx="612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/>
              <a:t>https://www.youtube.com/watch?v=NF2XFpSSpYU</a:t>
            </a:r>
          </a:p>
        </p:txBody>
      </p:sp>
      <p:pic>
        <p:nvPicPr>
          <p:cNvPr id="8" name="図 7" descr="人, 男, 持つ, 選手 が含まれている画像&#10;&#10;自動的に生成された説明">
            <a:extLst>
              <a:ext uri="{FF2B5EF4-FFF2-40B4-BE49-F238E27FC236}">
                <a16:creationId xmlns:a16="http://schemas.microsoft.com/office/drawing/2014/main" id="{5A5A7A61-B9F9-437A-AB9B-FFFFDA58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7" y="2385417"/>
            <a:ext cx="5154483" cy="3102920"/>
          </a:xfrm>
          <a:prstGeom prst="rect">
            <a:avLst/>
          </a:prstGeom>
        </p:spPr>
      </p:pic>
      <p:pic>
        <p:nvPicPr>
          <p:cNvPr id="12" name="図 11" descr="黒いシャツを着ている男性&#10;&#10;中程度の精度で自動的に生成された説明">
            <a:extLst>
              <a:ext uri="{FF2B5EF4-FFF2-40B4-BE49-F238E27FC236}">
                <a16:creationId xmlns:a16="http://schemas.microsoft.com/office/drawing/2014/main" id="{5E4F7454-DCF1-4B31-9492-C2321678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08" y="2274535"/>
            <a:ext cx="4921505" cy="3213802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BCF4D02-A5C6-4A8B-8538-909BE47E00E9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4" name="図 1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B290626-BEB5-49B4-BA17-FEB721809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1BB7B2-EA7D-48EF-BCE9-0CA38C501DAE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16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409576" y="1162050"/>
            <a:ext cx="11363324" cy="5438775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1F667-3C0C-4A6D-A9FA-1CF577C20A50}"/>
              </a:ext>
            </a:extLst>
          </p:cNvPr>
          <p:cNvSpPr txBox="1"/>
          <p:nvPr/>
        </p:nvSpPr>
        <p:spPr>
          <a:xfrm>
            <a:off x="6934200" y="6562849"/>
            <a:ext cx="612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/>
              <a:t>https://www.youtube.com/watch?v=NF2XFpSSpYU</a:t>
            </a:r>
          </a:p>
        </p:txBody>
      </p:sp>
      <p:pic>
        <p:nvPicPr>
          <p:cNvPr id="3" name="図 2" descr="赤いシャツを着ている男はスマイルしている&#10;&#10;低い精度で自動的に生成された説明">
            <a:extLst>
              <a:ext uri="{FF2B5EF4-FFF2-40B4-BE49-F238E27FC236}">
                <a16:creationId xmlns:a16="http://schemas.microsoft.com/office/drawing/2014/main" id="{1CC37DAD-F172-4F87-B3D4-7DBDA0232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9" y="2489550"/>
            <a:ext cx="5057459" cy="3048412"/>
          </a:xfrm>
          <a:prstGeom prst="rect">
            <a:avLst/>
          </a:prstGeom>
        </p:spPr>
      </p:pic>
      <p:pic>
        <p:nvPicPr>
          <p:cNvPr id="7" name="図 6" descr="男, 人, 持つ, 選手 が含まれている画像&#10;&#10;自動的に生成された説明">
            <a:extLst>
              <a:ext uri="{FF2B5EF4-FFF2-40B4-BE49-F238E27FC236}">
                <a16:creationId xmlns:a16="http://schemas.microsoft.com/office/drawing/2014/main" id="{8ACFA059-4499-4E92-9819-3830D2837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5708"/>
            <a:ext cx="5451249" cy="2975882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FF89B6D-038B-46BB-B0B7-0051E1EA2E7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4" name="図 1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4D2A6A0-674F-4548-9E1A-5B577F510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BF54438-F539-493B-95D7-B2F6B3E0DC7C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85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409576" y="1162050"/>
            <a:ext cx="11363324" cy="5438775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71F667-3C0C-4A6D-A9FA-1CF577C20A50}"/>
              </a:ext>
            </a:extLst>
          </p:cNvPr>
          <p:cNvSpPr txBox="1"/>
          <p:nvPr/>
        </p:nvSpPr>
        <p:spPr>
          <a:xfrm>
            <a:off x="6934200" y="6562849"/>
            <a:ext cx="612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/>
              <a:t>https://www.youtube.com/watch?v=NF2XFpSSpYU</a:t>
            </a:r>
          </a:p>
        </p:txBody>
      </p:sp>
      <p:pic>
        <p:nvPicPr>
          <p:cNvPr id="6" name="図 5" descr="赤いシャツを着ている男はスマイルしている&#10;&#10;低い精度で自動的に生成された説明">
            <a:extLst>
              <a:ext uri="{FF2B5EF4-FFF2-40B4-BE49-F238E27FC236}">
                <a16:creationId xmlns:a16="http://schemas.microsoft.com/office/drawing/2014/main" id="{56B2A088-B883-41F3-8ABA-7112E4CF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2520027"/>
            <a:ext cx="5293660" cy="2973840"/>
          </a:xfrm>
          <a:prstGeom prst="rect">
            <a:avLst/>
          </a:prstGeom>
        </p:spPr>
      </p:pic>
      <p:pic>
        <p:nvPicPr>
          <p:cNvPr id="11" name="図 10" descr="赤いシャツを着ている男性&#10;&#10;低い精度で自動的に生成された説明">
            <a:extLst>
              <a:ext uri="{FF2B5EF4-FFF2-40B4-BE49-F238E27FC236}">
                <a16:creationId xmlns:a16="http://schemas.microsoft.com/office/drawing/2014/main" id="{522BEB4A-02F1-444F-8CA2-462B4B237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570028"/>
            <a:ext cx="5183842" cy="2909466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E367524-0997-4C3B-B321-2D60A5E878E1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3" name="図 12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D42337F-9212-4D7C-A497-C08A1DB53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261487F-6D11-4920-BC32-FB8C72A9CCA1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198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75664" y="1241659"/>
            <a:ext cx="11082618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75665" y="1241659"/>
            <a:ext cx="11082617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大学院を</a:t>
            </a:r>
            <a:r>
              <a:rPr kumimoji="1" lang="en-US" altLang="ja-JP" sz="3600">
                <a:solidFill>
                  <a:schemeClr val="tx1"/>
                </a:solidFill>
              </a:rPr>
              <a:t>2day</a:t>
            </a:r>
            <a:r>
              <a:rPr kumimoji="1" lang="ja-JP" altLang="en-US" sz="3600">
                <a:solidFill>
                  <a:schemeClr val="tx1"/>
                </a:solidFill>
              </a:rPr>
              <a:t>で退学し弟とオンライン出版ソフト</a:t>
            </a:r>
            <a:r>
              <a:rPr kumimoji="1" lang="en-US" altLang="ja-JP" sz="3600">
                <a:solidFill>
                  <a:schemeClr val="tx1"/>
                </a:solidFill>
              </a:rPr>
              <a:t>ZIP2</a:t>
            </a:r>
            <a:r>
              <a:rPr kumimoji="1" lang="ja-JP" altLang="en-US" sz="3600">
                <a:solidFill>
                  <a:schemeClr val="tx1"/>
                </a:solidFill>
              </a:rPr>
              <a:t>を創業。事業売却し</a:t>
            </a:r>
            <a:r>
              <a:rPr kumimoji="1" lang="en-US" altLang="ja-JP" sz="3600">
                <a:solidFill>
                  <a:schemeClr val="tx1"/>
                </a:solidFill>
              </a:rPr>
              <a:t>MA</a:t>
            </a:r>
            <a:r>
              <a:rPr kumimoji="1" lang="ja-JP" altLang="en-US" sz="3600">
                <a:solidFill>
                  <a:schemeClr val="tx1"/>
                </a:solidFill>
              </a:rPr>
              <a:t>し</a:t>
            </a:r>
            <a:r>
              <a:rPr kumimoji="1" lang="en-US" altLang="ja-JP" sz="3600">
                <a:solidFill>
                  <a:schemeClr val="tx1"/>
                </a:solidFill>
              </a:rPr>
              <a:t>25</a:t>
            </a:r>
            <a:r>
              <a:rPr kumimoji="1" lang="ja-JP" altLang="en-US" sz="3600">
                <a:solidFill>
                  <a:schemeClr val="tx1"/>
                </a:solidFill>
              </a:rPr>
              <a:t>憶を手にする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275665" y="3880084"/>
            <a:ext cx="11082617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tx1"/>
                </a:solidFill>
              </a:rPr>
              <a:t>1999</a:t>
            </a:r>
            <a:r>
              <a:rPr lang="ja-JP" altLang="en-US" sz="3600">
                <a:solidFill>
                  <a:schemeClr val="tx1"/>
                </a:solidFill>
              </a:rPr>
              <a:t>年</a:t>
            </a:r>
            <a:r>
              <a:rPr lang="en-US" altLang="ja-JP" sz="3600">
                <a:solidFill>
                  <a:schemeClr val="tx1"/>
                </a:solidFill>
              </a:rPr>
              <a:t>/28</a:t>
            </a:r>
            <a:r>
              <a:rPr lang="ja-JP" altLang="en-US" sz="3600">
                <a:solidFill>
                  <a:schemeClr val="tx1"/>
                </a:solidFill>
              </a:rPr>
              <a:t>歳、</a:t>
            </a:r>
            <a:r>
              <a:rPr lang="en-US" altLang="ja-JP" sz="3600">
                <a:solidFill>
                  <a:schemeClr val="tx1"/>
                </a:solidFill>
              </a:rPr>
              <a:t>PayPal</a:t>
            </a:r>
            <a:r>
              <a:rPr lang="ja-JP" altLang="en-US" sz="3600">
                <a:solidFill>
                  <a:schemeClr val="tx1"/>
                </a:solidFill>
              </a:rPr>
              <a:t>の全身</a:t>
            </a:r>
            <a:r>
              <a:rPr lang="en-US" altLang="ja-JP" sz="3600">
                <a:solidFill>
                  <a:schemeClr val="tx1"/>
                </a:solidFill>
              </a:rPr>
              <a:t>X.com</a:t>
            </a:r>
            <a:r>
              <a:rPr lang="ja-JP" altLang="en-US" sz="3600">
                <a:solidFill>
                  <a:schemeClr val="tx1"/>
                </a:solidFill>
              </a:rPr>
              <a:t>を創業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en-US" altLang="ja-JP" sz="3600">
                <a:solidFill>
                  <a:schemeClr val="tx1"/>
                </a:solidFill>
              </a:rPr>
              <a:t>2002</a:t>
            </a:r>
            <a:r>
              <a:rPr lang="ja-JP" altLang="en-US" sz="3600">
                <a:solidFill>
                  <a:schemeClr val="tx1"/>
                </a:solidFill>
              </a:rPr>
              <a:t>年</a:t>
            </a:r>
            <a:r>
              <a:rPr lang="en-US" altLang="ja-JP" sz="3600">
                <a:solidFill>
                  <a:schemeClr val="tx1"/>
                </a:solidFill>
              </a:rPr>
              <a:t>/31</a:t>
            </a:r>
            <a:r>
              <a:rPr lang="ja-JP" altLang="en-US" sz="3600">
                <a:solidFill>
                  <a:schemeClr val="tx1"/>
                </a:solidFill>
              </a:rPr>
              <a:t>歳、</a:t>
            </a:r>
            <a:r>
              <a:rPr lang="en-US" altLang="ja-JP" sz="3600">
                <a:solidFill>
                  <a:schemeClr val="tx1"/>
                </a:solidFill>
              </a:rPr>
              <a:t>PayPal</a:t>
            </a:r>
            <a:r>
              <a:rPr lang="ja-JP" altLang="en-US" sz="3600">
                <a:solidFill>
                  <a:schemeClr val="tx1"/>
                </a:solidFill>
              </a:rPr>
              <a:t>を会社売却で</a:t>
            </a:r>
            <a:r>
              <a:rPr lang="en-US" altLang="ja-JP" sz="3600">
                <a:solidFill>
                  <a:schemeClr val="tx1"/>
                </a:solidFill>
              </a:rPr>
              <a:t>200</a:t>
            </a:r>
            <a:r>
              <a:rPr lang="ja-JP" altLang="en-US" sz="3600">
                <a:solidFill>
                  <a:schemeClr val="tx1"/>
                </a:solidFill>
              </a:rPr>
              <a:t>憶を手にする</a:t>
            </a:r>
            <a:endParaRPr kumimoji="1" lang="ja-JP" altLang="en-US" sz="360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5E98D8F-D55D-4834-BEDD-307457CFAC0E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12A7DE6-12F4-498D-B27A-2B61D1783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4C62ACE-9FA9-4465-8AB6-CE4C0D6C0EBB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64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75664" y="1241659"/>
            <a:ext cx="11082618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75665" y="1241659"/>
            <a:ext cx="11082617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tx1"/>
                </a:solidFill>
              </a:rPr>
              <a:t>2002</a:t>
            </a:r>
            <a:r>
              <a:rPr lang="ja-JP" altLang="en-US" sz="3600">
                <a:solidFill>
                  <a:schemeClr val="tx1"/>
                </a:solidFill>
              </a:rPr>
              <a:t>年</a:t>
            </a:r>
            <a:r>
              <a:rPr lang="en-US" altLang="ja-JP" sz="3600">
                <a:solidFill>
                  <a:schemeClr val="tx1"/>
                </a:solidFill>
              </a:rPr>
              <a:t>/31</a:t>
            </a:r>
            <a:r>
              <a:rPr lang="ja-JP" altLang="en-US" sz="3600">
                <a:solidFill>
                  <a:schemeClr val="tx1"/>
                </a:solidFill>
              </a:rPr>
              <a:t>歳、人生</a:t>
            </a:r>
            <a:r>
              <a:rPr lang="en-US" altLang="ja-JP" sz="3600">
                <a:solidFill>
                  <a:schemeClr val="tx1"/>
                </a:solidFill>
              </a:rPr>
              <a:t>3</a:t>
            </a:r>
            <a:r>
              <a:rPr lang="ja-JP" altLang="en-US" sz="3600">
                <a:solidFill>
                  <a:schemeClr val="tx1"/>
                </a:solidFill>
              </a:rPr>
              <a:t>社目で</a:t>
            </a:r>
            <a:r>
              <a:rPr lang="en-US" altLang="ja-JP" sz="3600">
                <a:solidFill>
                  <a:schemeClr val="tx1"/>
                </a:solidFill>
              </a:rPr>
              <a:t>spaceX</a:t>
            </a:r>
            <a:r>
              <a:rPr lang="ja-JP" altLang="en-US" sz="3600">
                <a:solidFill>
                  <a:schemeClr val="tx1"/>
                </a:solidFill>
              </a:rPr>
              <a:t>を起業した。</a:t>
            </a:r>
            <a:endParaRPr kumimoji="1" lang="ja-JP" altLang="en-US" sz="360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275665" y="3880084"/>
            <a:ext cx="11082617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>
                <a:solidFill>
                  <a:schemeClr val="tx1"/>
                </a:solidFill>
              </a:rPr>
              <a:t>2004</a:t>
            </a:r>
            <a:r>
              <a:rPr kumimoji="1" lang="ja-JP" altLang="en-US" sz="3600">
                <a:solidFill>
                  <a:schemeClr val="tx1"/>
                </a:solidFill>
              </a:rPr>
              <a:t>年</a:t>
            </a:r>
            <a:r>
              <a:rPr kumimoji="1" lang="en-US" altLang="ja-JP" sz="3600">
                <a:solidFill>
                  <a:schemeClr val="tx1"/>
                </a:solidFill>
              </a:rPr>
              <a:t>/33</a:t>
            </a:r>
            <a:r>
              <a:rPr kumimoji="1" lang="ja-JP" altLang="en-US" sz="3600">
                <a:solidFill>
                  <a:schemeClr val="tx1"/>
                </a:solidFill>
              </a:rPr>
              <a:t>歳、</a:t>
            </a:r>
            <a:r>
              <a:rPr kumimoji="1" lang="en-US" altLang="ja-JP" sz="3600">
                <a:solidFill>
                  <a:schemeClr val="tx1"/>
                </a:solidFill>
              </a:rPr>
              <a:t>tesla</a:t>
            </a:r>
            <a:r>
              <a:rPr kumimoji="1" lang="ja-JP" altLang="en-US" sz="3600">
                <a:solidFill>
                  <a:schemeClr val="tx1"/>
                </a:solidFill>
              </a:rPr>
              <a:t>のシード調達で株主として参賀、同時に取締役会会長に就任。</a:t>
            </a:r>
            <a:endParaRPr kumimoji="1" lang="en-US" altLang="ja-JP" sz="36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会社の経営危機には自己資金を出し経営を保った。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0E194B3-ADF0-476B-BA99-242A7A96E69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8F34C54-89F7-4C0D-92EB-92846D1A4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177FAA5-DE77-44E6-A1B7-A0AA08E9A277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247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488739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>
                <a:solidFill>
                  <a:schemeClr val="tx1"/>
                </a:solidFill>
              </a:rPr>
              <a:t>2006</a:t>
            </a:r>
            <a:r>
              <a:rPr kumimoji="1" lang="ja-JP" altLang="en-US" sz="3600">
                <a:solidFill>
                  <a:schemeClr val="tx1"/>
                </a:solidFill>
              </a:rPr>
              <a:t>年</a:t>
            </a:r>
            <a:r>
              <a:rPr kumimoji="1" lang="en-US" altLang="ja-JP" sz="3600">
                <a:solidFill>
                  <a:schemeClr val="tx1"/>
                </a:solidFill>
              </a:rPr>
              <a:t>/35</a:t>
            </a:r>
            <a:r>
              <a:rPr kumimoji="1" lang="ja-JP" altLang="en-US" sz="3600">
                <a:solidFill>
                  <a:schemeClr val="tx1"/>
                </a:solidFill>
              </a:rPr>
              <a:t>歳、</a:t>
            </a:r>
            <a:r>
              <a:rPr kumimoji="1" lang="en-US" altLang="ja-JP" sz="3600">
                <a:solidFill>
                  <a:schemeClr val="tx1"/>
                </a:solidFill>
              </a:rPr>
              <a:t>tesla</a:t>
            </a:r>
            <a:r>
              <a:rPr kumimoji="1" lang="ja-JP" altLang="en-US" sz="3600">
                <a:solidFill>
                  <a:schemeClr val="tx1"/>
                </a:solidFill>
              </a:rPr>
              <a:t>はスマートでイケてる</a:t>
            </a:r>
            <a:endParaRPr kumimoji="1" lang="en-US" altLang="ja-JP" sz="36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電気自動車を目指した。</a:t>
            </a:r>
            <a:endParaRPr kumimoji="1" lang="en-US" altLang="ja-JP" sz="3600">
              <a:solidFill>
                <a:schemeClr val="tx1"/>
              </a:solidFill>
            </a:endParaRPr>
          </a:p>
          <a:p>
            <a:pPr algn="ctr"/>
            <a:r>
              <a:rPr lang="en-US" altLang="ja-JP" sz="3600">
                <a:solidFill>
                  <a:schemeClr val="tx1"/>
                </a:solidFill>
              </a:rPr>
              <a:t>2007</a:t>
            </a:r>
            <a:r>
              <a:rPr lang="ja-JP" altLang="en-US" sz="3600">
                <a:solidFill>
                  <a:schemeClr val="tx1"/>
                </a:solidFill>
              </a:rPr>
              <a:t>年</a:t>
            </a:r>
            <a:r>
              <a:rPr lang="en-US" altLang="ja-JP" sz="3600">
                <a:solidFill>
                  <a:schemeClr val="tx1"/>
                </a:solidFill>
              </a:rPr>
              <a:t>/36</a:t>
            </a:r>
            <a:r>
              <a:rPr lang="ja-JP" altLang="en-US" sz="3600">
                <a:solidFill>
                  <a:schemeClr val="tx1"/>
                </a:solidFill>
              </a:rPr>
              <a:t>歳、当時の</a:t>
            </a:r>
            <a:r>
              <a:rPr lang="en-US" altLang="ja-JP" sz="3600">
                <a:solidFill>
                  <a:schemeClr val="tx1"/>
                </a:solidFill>
              </a:rPr>
              <a:t>CEO</a:t>
            </a:r>
            <a:r>
              <a:rPr lang="ja-JP" altLang="en-US" sz="3600">
                <a:solidFill>
                  <a:schemeClr val="tx1"/>
                </a:solidFill>
              </a:rPr>
              <a:t>を解雇し、</a:t>
            </a:r>
            <a:r>
              <a:rPr lang="en-US" altLang="ja-JP" sz="3600">
                <a:solidFill>
                  <a:schemeClr val="tx1"/>
                </a:solidFill>
              </a:rPr>
              <a:t>CEO</a:t>
            </a:r>
            <a:r>
              <a:rPr lang="ja-JP" altLang="en-US" sz="3600">
                <a:solidFill>
                  <a:schemeClr val="tx1"/>
                </a:solidFill>
              </a:rPr>
              <a:t>に就任。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en-US" altLang="ja-JP" sz="3600">
                <a:solidFill>
                  <a:schemeClr val="tx1"/>
                </a:solidFill>
              </a:rPr>
              <a:t>2008</a:t>
            </a:r>
            <a:r>
              <a:rPr lang="ja-JP" altLang="en-US" sz="3600">
                <a:solidFill>
                  <a:schemeClr val="tx1"/>
                </a:solidFill>
              </a:rPr>
              <a:t>年</a:t>
            </a:r>
            <a:r>
              <a:rPr lang="en-US" altLang="ja-JP" sz="3600">
                <a:solidFill>
                  <a:schemeClr val="tx1"/>
                </a:solidFill>
              </a:rPr>
              <a:t>/</a:t>
            </a:r>
            <a:r>
              <a:rPr lang="ja-JP" altLang="en-US" sz="3600">
                <a:solidFill>
                  <a:schemeClr val="tx1"/>
                </a:solidFill>
              </a:rPr>
              <a:t>ロードスターをリリース。フェラーリより加速の早いことをアピール。</a:t>
            </a:r>
            <a:endParaRPr lang="en-US" altLang="ja-JP" sz="360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BECD27E-7B5E-4F28-82A9-A2E2C6E7429A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7645E06-A886-4E18-B407-2103F00BD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954628E-B0BA-4E4C-8F72-094523E6B9D3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42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488739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tx1"/>
                </a:solidFill>
              </a:rPr>
              <a:t>2009</a:t>
            </a:r>
            <a:r>
              <a:rPr lang="ja-JP" altLang="en-US" sz="3600">
                <a:solidFill>
                  <a:schemeClr val="tx1"/>
                </a:solidFill>
              </a:rPr>
              <a:t>年から</a:t>
            </a:r>
            <a:r>
              <a:rPr lang="en-US" altLang="ja-JP" sz="3600">
                <a:solidFill>
                  <a:schemeClr val="tx1"/>
                </a:solidFill>
              </a:rPr>
              <a:t>tesla</a:t>
            </a:r>
            <a:r>
              <a:rPr lang="ja-JP" altLang="en-US" sz="3600">
                <a:solidFill>
                  <a:schemeClr val="tx1"/>
                </a:solidFill>
              </a:rPr>
              <a:t>は改良版を次々に発表し、ファンを増やしていった。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en-US" altLang="ja-JP" sz="3600">
                <a:solidFill>
                  <a:schemeClr val="tx1"/>
                </a:solidFill>
              </a:rPr>
              <a:t>2012</a:t>
            </a:r>
            <a:r>
              <a:rPr lang="ja-JP" altLang="en-US" sz="3600">
                <a:solidFill>
                  <a:schemeClr val="tx1"/>
                </a:solidFill>
              </a:rPr>
              <a:t>年に売られたモデル</a:t>
            </a:r>
            <a:r>
              <a:rPr lang="en-US" altLang="ja-JP" sz="3600">
                <a:solidFill>
                  <a:schemeClr val="tx1"/>
                </a:solidFill>
              </a:rPr>
              <a:t>S</a:t>
            </a:r>
            <a:r>
              <a:rPr lang="ja-JP" altLang="en-US" sz="3600">
                <a:solidFill>
                  <a:schemeClr val="tx1"/>
                </a:solidFill>
              </a:rPr>
              <a:t>は全世界で</a:t>
            </a:r>
            <a:r>
              <a:rPr lang="en-US" altLang="ja-JP" sz="3600">
                <a:solidFill>
                  <a:schemeClr val="tx1"/>
                </a:solidFill>
              </a:rPr>
              <a:t>30</a:t>
            </a:r>
            <a:r>
              <a:rPr lang="ja-JP" altLang="en-US" sz="3600">
                <a:solidFill>
                  <a:schemeClr val="tx1"/>
                </a:solidFill>
              </a:rPr>
              <a:t>万台以上が売れた</a:t>
            </a:r>
            <a:endParaRPr lang="en-US" altLang="ja-JP" sz="360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4327590-9737-49D5-B214-4F0AC7142549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5" name="図 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696F446-FB02-428E-870E-246C33AD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661E3A-5FBB-459A-96BA-5CFCA23B4BE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528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488739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tx1"/>
                </a:solidFill>
              </a:rPr>
              <a:t>2010</a:t>
            </a:r>
            <a:r>
              <a:rPr lang="ja-JP" altLang="en-US" sz="3600">
                <a:solidFill>
                  <a:schemeClr val="tx1"/>
                </a:solidFill>
              </a:rPr>
              <a:t>年に</a:t>
            </a:r>
            <a:r>
              <a:rPr lang="en-US" altLang="ja-JP" sz="3600">
                <a:solidFill>
                  <a:schemeClr val="tx1"/>
                </a:solidFill>
              </a:rPr>
              <a:t>IPO</a:t>
            </a:r>
            <a:r>
              <a:rPr lang="ja-JP" altLang="en-US" sz="3600">
                <a:solidFill>
                  <a:schemeClr val="tx1"/>
                </a:solidFill>
              </a:rPr>
              <a:t>を果たす。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ソーラーシティを買収し、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持続可能なエネルギーの実現をミッションに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エネルギーテック企業へ変貌する</a:t>
            </a:r>
            <a:endParaRPr lang="en-US" altLang="ja-JP" sz="360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26A276-1E23-4709-9A3C-E5666AE4672F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5" name="図 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3A72569-F81F-4DA2-94C5-FB198C3FC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A2C7821-54F0-4305-8D48-98F10BF92741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69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創業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488739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tx1"/>
                </a:solidFill>
              </a:rPr>
              <a:t>2010</a:t>
            </a:r>
            <a:r>
              <a:rPr lang="ja-JP" altLang="en-US" sz="3600">
                <a:solidFill>
                  <a:schemeClr val="tx1"/>
                </a:solidFill>
              </a:rPr>
              <a:t>年に</a:t>
            </a:r>
            <a:r>
              <a:rPr lang="en-US" altLang="ja-JP" sz="3600">
                <a:solidFill>
                  <a:schemeClr val="tx1"/>
                </a:solidFill>
              </a:rPr>
              <a:t>IPO</a:t>
            </a:r>
            <a:r>
              <a:rPr lang="ja-JP" altLang="en-US" sz="3600">
                <a:solidFill>
                  <a:schemeClr val="tx1"/>
                </a:solidFill>
              </a:rPr>
              <a:t>を果たす。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ソーラーシティを買収し、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持続可能なエネルギーの実現をミッションに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エネルギーテック企業へ変貌する</a:t>
            </a:r>
            <a:endParaRPr lang="en-US" altLang="ja-JP" sz="360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E2465C-FE6C-4ACA-BF54-A9D8BC9A95E5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5" name="図 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F728977-C1CE-41B9-9AD5-95F7D6DF8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D3885A-B516-4CC3-A53D-14599D10B7E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60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image tesla logo on transparent background - tesla logo in PNG  format">
            <a:extLst>
              <a:ext uri="{FF2B5EF4-FFF2-40B4-BE49-F238E27FC236}">
                <a16:creationId xmlns:a16="http://schemas.microsoft.com/office/drawing/2014/main" id="{004B3A05-260E-45FC-85C3-B4914C3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" y="-238404"/>
            <a:ext cx="3810779" cy="25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F3A90D-B5A4-43DB-AD86-12C37CC4F850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6" name="図 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8487F6-C451-4FCB-825E-2F197A77D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D317F3E-4C06-4588-B777-2FE05965186E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923D88-5A1C-4A71-A7DE-E5455CE1543D}"/>
              </a:ext>
            </a:extLst>
          </p:cNvPr>
          <p:cNvSpPr txBox="1"/>
          <p:nvPr/>
        </p:nvSpPr>
        <p:spPr>
          <a:xfrm>
            <a:off x="1872214" y="2456330"/>
            <a:ext cx="55483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4400"/>
              <a:t>elonmusk</a:t>
            </a:r>
            <a:r>
              <a:rPr lang="ja-JP" altLang="en-US" sz="4400"/>
              <a:t>とは？</a:t>
            </a:r>
            <a:endParaRPr lang="en-US" altLang="ja-JP" sz="440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4400"/>
              <a:t>Tesla</a:t>
            </a:r>
            <a:r>
              <a:rPr kumimoji="1" lang="ja-JP" altLang="en-US" sz="4400"/>
              <a:t>創業</a:t>
            </a:r>
            <a:endParaRPr kumimoji="1" lang="en-US" altLang="ja-JP" sz="4400"/>
          </a:p>
          <a:p>
            <a:pPr marL="514350" indent="-514350">
              <a:buFont typeface="+mj-lt"/>
              <a:buAutoNum type="arabicPeriod"/>
            </a:pPr>
            <a:r>
              <a:rPr lang="en-US" altLang="ja-JP" sz="4400"/>
              <a:t>Tesla</a:t>
            </a:r>
            <a:r>
              <a:rPr lang="ja-JP" altLang="en-US" sz="4400"/>
              <a:t>が目指すもの</a:t>
            </a:r>
            <a:endParaRPr lang="en-US" altLang="ja-JP" sz="4400"/>
          </a:p>
          <a:p>
            <a:pPr marL="514350" indent="-514350">
              <a:buFont typeface="+mj-lt"/>
              <a:buAutoNum type="arabicPeriod"/>
            </a:pPr>
            <a:r>
              <a:rPr lang="en-US" altLang="ja-JP" sz="4400"/>
              <a:t>futurist</a:t>
            </a:r>
            <a:r>
              <a:rPr lang="ja-JP" altLang="en-US" sz="4400"/>
              <a:t>視点の</a:t>
            </a:r>
            <a:r>
              <a:rPr lang="en-US" altLang="ja-JP" sz="4400"/>
              <a:t>tesla</a:t>
            </a:r>
            <a:endParaRPr kumimoji="1" lang="ja-JP" altLang="en-US" sz="4400"/>
          </a:p>
        </p:txBody>
      </p:sp>
    </p:spTree>
    <p:extLst>
      <p:ext uri="{BB962C8B-B14F-4D97-AF65-F5344CB8AC3E}">
        <p14:creationId xmlns:p14="http://schemas.microsoft.com/office/powerpoint/2010/main" val="1439882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470212" y="3118828"/>
            <a:ext cx="941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>
                <a:solidFill>
                  <a:schemeClr val="tx1"/>
                </a:solidFill>
              </a:rPr>
              <a:t>事業ドメインの多角化と目指すもの</a:t>
            </a:r>
            <a:endParaRPr lang="en-US" altLang="ja-JP" sz="440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9537F59-E89C-41E1-BC66-15759140E2D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FD188FB-0C48-458D-BAAB-32542D6B9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C13894-23D7-408D-AF1E-0EA0C149D3A2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97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914401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>
                <a:solidFill>
                  <a:schemeClr val="tx1"/>
                </a:solidFill>
              </a:rPr>
              <a:t>事業ドメインの多角化と目指すもの</a:t>
            </a:r>
            <a:endParaRPr lang="en-US" altLang="ja-JP" sz="360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6CBFE3-31D0-4A27-AFD7-F85E3D712982}"/>
              </a:ext>
            </a:extLst>
          </p:cNvPr>
          <p:cNvSpPr txBox="1"/>
          <p:nvPr/>
        </p:nvSpPr>
        <p:spPr>
          <a:xfrm>
            <a:off x="1402976" y="2779076"/>
            <a:ext cx="101525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巨大な分散型のエネルギー電池をつくる</a:t>
            </a:r>
            <a:endParaRPr lang="en-US" altLang="ja-JP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/>
              <a:t>貯めることの出来ない電力をteslaの各ハードウェアに蓄電</a:t>
            </a:r>
            <a:endParaRPr lang="en-US" altLang="ja-JP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自律分散された電力ネットワークを構築</a:t>
            </a:r>
            <a:endParaRPr lang="en-US" altLang="ja-JP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/>
              <a:t>地球のエネルギー効率を高める</a:t>
            </a:r>
            <a:endParaRPr lang="en-US" altLang="ja-JP" sz="320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86264D3-41D4-4D78-A742-38380075ABC0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8F61D22-0562-440A-A4B7-A8DFB24B7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9AE7297-1E66-4F15-8636-B71C0E5ECBE7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902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CDD391-D7DA-4C48-872C-7886D2A2D128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すべての家庭を分散型発電所にする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CEAA86-1DE6-4B19-836A-E7BA61B0B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/>
          <a:stretch/>
        </p:blipFill>
        <p:spPr bwMode="auto">
          <a:xfrm>
            <a:off x="1749800" y="2254668"/>
            <a:ext cx="8201024" cy="43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1769A13-00C4-4C48-B846-EA32B0E4F3B2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57E2A07-67BE-4618-963C-2DF254F58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E0BEE9D-4892-437C-B8F3-0E73CBF336BD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0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554691" y="2991397"/>
            <a:ext cx="114669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>
                <a:solidFill>
                  <a:schemeClr val="tx1"/>
                </a:solidFill>
              </a:rPr>
              <a:t>環境問題を制するのはエネルギーを制したものだけ</a:t>
            </a:r>
            <a:endParaRPr lang="en-US" altLang="ja-JP" sz="3600">
              <a:solidFill>
                <a:schemeClr val="tx1"/>
              </a:solidFill>
            </a:endParaRPr>
          </a:p>
          <a:p>
            <a:pPr algn="ctr"/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発電所が死んだらインフラが死ぬ</a:t>
            </a:r>
            <a:endParaRPr lang="en-US" altLang="ja-JP" sz="3600"/>
          </a:p>
          <a:p>
            <a:pPr algn="ctr"/>
            <a:endParaRPr lang="en-US" altLang="ja-JP" sz="3600">
              <a:solidFill>
                <a:schemeClr val="tx1"/>
              </a:solidFill>
            </a:endParaRPr>
          </a:p>
          <a:p>
            <a:pPr algn="ctr"/>
            <a:r>
              <a:rPr lang="ja-JP" altLang="en-US" sz="3600">
                <a:solidFill>
                  <a:schemeClr val="tx1"/>
                </a:solidFill>
              </a:rPr>
              <a:t>エネルギーは貯めることができない</a:t>
            </a:r>
            <a:endParaRPr lang="en-US" altLang="ja-JP" sz="360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21BCBC4-DCD4-48E9-B2AE-2719756FC288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課題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F6F9B07-C51E-4A33-829F-3A95B31B0768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7C58586-F43D-4C60-851C-338A155BD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AD99059-EB87-4A36-A44B-1BE8A5BBBB0A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647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335743" y="3536721"/>
            <a:ext cx="9359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>
                <a:solidFill>
                  <a:schemeClr val="tx1"/>
                </a:solidFill>
              </a:rPr>
              <a:t>発電所の自律分散化</a:t>
            </a:r>
            <a:endParaRPr lang="en-US" altLang="ja-JP" sz="400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E4856FF-450E-4208-81B6-CDDB459E66E1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解決策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BBE565A-8FDC-4E88-A782-08E863AA07DB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D80BB8B-81E3-4498-82D3-8F50D5636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5B0D972-BE1C-45EC-A13E-593A02C2E09A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05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940857" y="2337335"/>
            <a:ext cx="8310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/>
              <a:t>中央管理のエネルギー供給を根本から変える電力網を世界に敷くこと。</a:t>
            </a:r>
            <a:endParaRPr lang="en-US" altLang="ja-JP" sz="3200"/>
          </a:p>
          <a:p>
            <a:pPr algn="ctr"/>
            <a:endParaRPr lang="en-US" altLang="ja-JP" sz="3200"/>
          </a:p>
          <a:p>
            <a:pPr algn="ctr"/>
            <a:r>
              <a:rPr lang="ja-JP" altLang="en-US" sz="3200"/>
              <a:t>それが車であり、自家用蓄電器などのハードウェアであること。</a:t>
            </a:r>
            <a:endParaRPr lang="en-US" altLang="ja-JP" sz="3200"/>
          </a:p>
          <a:p>
            <a:pPr algn="ctr"/>
            <a:endParaRPr lang="en-US" altLang="ja-JP" sz="3200">
              <a:solidFill>
                <a:schemeClr val="tx1"/>
              </a:solidFill>
            </a:endParaRPr>
          </a:p>
          <a:p>
            <a:pPr algn="ctr"/>
            <a:r>
              <a:rPr lang="ja-JP" altLang="en-US" sz="3200"/>
              <a:t>それらをネットワークとして繋ぎ</a:t>
            </a:r>
            <a:endParaRPr lang="en-US" altLang="ja-JP" sz="3200"/>
          </a:p>
          <a:p>
            <a:pPr algn="ctr"/>
            <a:r>
              <a:rPr lang="ja-JP" altLang="en-US" sz="3200"/>
              <a:t>自律分散的に機能させること</a:t>
            </a:r>
            <a:endParaRPr lang="en-US" altLang="ja-JP" sz="320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rgbClr val="3E433E"/>
                </a:solidFill>
                <a:latin typeface="HelveticaNeue"/>
              </a:rPr>
              <a:t>独自の価値</a:t>
            </a:r>
            <a:endParaRPr lang="ja-JP" altLang="en-US" sz="3200" i="0">
              <a:solidFill>
                <a:srgbClr val="3E433E"/>
              </a:solidFill>
              <a:effectLst/>
              <a:latin typeface="HelveticaNeue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4FF4EFA-F5E9-4B9F-B0C4-1D41E5C6722B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7AE13A0-2514-40C7-BF4F-7F512321A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6C01D3E-B36A-4633-A44D-7D9B0192884D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49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470212" y="3118828"/>
            <a:ext cx="941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>
                <a:solidFill>
                  <a:schemeClr val="tx1"/>
                </a:solidFill>
              </a:rPr>
              <a:t>今後の展望は？高橋の考察</a:t>
            </a:r>
            <a:endParaRPr lang="en-US" altLang="ja-JP" sz="440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68C81F0-9EBB-42E5-97AB-ADCE1F0B02D4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6" name="図 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CDF8923-1796-485A-8B0E-7708969F9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4572157-B7B1-40DA-9E08-FFDDC31628B3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747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ガンダムの受容を拡大させた「宇宙世紀年表」とダイジェストムービー『百年の孤独』：氷川竜介 | アニメ！アニメ！">
            <a:extLst>
              <a:ext uri="{FF2B5EF4-FFF2-40B4-BE49-F238E27FC236}">
                <a16:creationId xmlns:a16="http://schemas.microsoft.com/office/drawing/2014/main" id="{EB3BEF18-6F26-46BA-A449-BFCC66FF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407986"/>
            <a:ext cx="7515225" cy="46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C0F2C5-88C3-48C8-8B3E-0C40E2D51CED}"/>
              </a:ext>
            </a:extLst>
          </p:cNvPr>
          <p:cNvSpPr txBox="1"/>
          <p:nvPr/>
        </p:nvSpPr>
        <p:spPr>
          <a:xfrm>
            <a:off x="2496670" y="6438391"/>
            <a:ext cx="61228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/>
              <a:t>https://www.google.com/url?sa=i&amp;url=https%3A%2F%2Fanimeanime.jp%2Farticle%2F2014%2F06%2F13%2F19078.html&amp;psig=AOvVaw10dH_BrYpe4YJH4znjUoLd&amp;ust=1636312338283000&amp;source=images&amp;cd=vfe&amp;ved=0CAwQjhxqFwoTCICJitG4hPQCFQAAAAAdAAAAABAP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D795E8A-4D60-48CB-B36A-F171385AD3F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EAC5CEF-F6DB-4D3C-80E9-3E4CA7E12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1439905-53B6-4B6A-816B-ADE4F7CECB40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47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044386" y="2480770"/>
            <a:ext cx="113896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🌎での自然エネルギー活用の自律分散化</a:t>
            </a:r>
            <a:endParaRPr lang="en-US" altLang="ja-JP" sz="32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/>
              <a:t>中央管理であることがリスク</a:t>
            </a:r>
            <a:endParaRPr lang="en-US" altLang="ja-JP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中央集権すること自体がエネルギー効率の無駄を生む</a:t>
            </a:r>
            <a:endParaRPr lang="en-US" altLang="ja-JP" sz="32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惑星ごとのエネルギー生成と安定的供給</a:t>
            </a:r>
            <a:endParaRPr lang="en-US" altLang="ja-JP" sz="32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電気輸送</a:t>
            </a:r>
            <a:endParaRPr lang="en-US" altLang="ja-JP" sz="32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蓄電池</a:t>
            </a:r>
            <a:endParaRPr lang="en-US" altLang="ja-JP" sz="32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/>
              <a:t>太陽光</a:t>
            </a:r>
            <a:r>
              <a:rPr lang="en-US" altLang="ja-JP" sz="3200"/>
              <a:t>etc</a:t>
            </a:r>
          </a:p>
          <a:p>
            <a:endParaRPr lang="en-US" altLang="ja-JP" sz="320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マーケットの拡大と自律分散型の拡大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B32BBFE-10BD-49C3-AC5A-586A0AAA6A44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96B9793-23BC-43D9-A919-774E96733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8E3E5AE-4203-4E11-9B03-4F53C3E61F04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90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494693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rgbClr val="3E433E"/>
                </a:solidFill>
                <a:latin typeface="HelveticaNeue"/>
              </a:rPr>
              <a:t>産業構造の革新まさしくイノベーション</a:t>
            </a:r>
            <a:endParaRPr lang="ja-JP" altLang="en-US" sz="2000" i="0">
              <a:solidFill>
                <a:srgbClr val="3E433E"/>
              </a:solidFill>
              <a:effectLst/>
              <a:latin typeface="HelveticaNeue"/>
            </a:endParaRPr>
          </a:p>
        </p:txBody>
      </p:sp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16697446-1472-48C2-9960-3747C2E9D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6"/>
          <a:stretch/>
        </p:blipFill>
        <p:spPr>
          <a:xfrm>
            <a:off x="932572" y="4258957"/>
            <a:ext cx="10326854" cy="1909482"/>
          </a:xfrm>
          <a:prstGeom prst="rect">
            <a:avLst/>
          </a:prstGeom>
        </p:spPr>
      </p:pic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D3A3EBD-7435-40D3-AFEA-955DDF0C9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8"/>
          <a:stretch/>
        </p:blipFill>
        <p:spPr>
          <a:xfrm>
            <a:off x="1891552" y="1636371"/>
            <a:ext cx="8624049" cy="2568077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0E08A67-11A1-471D-8276-C88FBAE074D8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1" name="図 1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21F9EB4-CE00-49E3-83DA-B2032E636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7553A4F-F34E-41A4-B5CC-56E22FC94C0C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85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095500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>
                <a:solidFill>
                  <a:schemeClr val="tx1"/>
                </a:solidFill>
              </a:rPr>
              <a:t>Tesla</a:t>
            </a:r>
            <a:r>
              <a:rPr lang="ja-JP" altLang="en-US" sz="3600" b="1">
                <a:solidFill>
                  <a:schemeClr val="tx1"/>
                </a:solidFill>
              </a:rPr>
              <a:t>は何の会社か</a:t>
            </a:r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前提条件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125CD8C-4031-4A81-B842-7322B8AD29BD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2" name="図 1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7AD8C9C-1ED5-4B8C-8D83-A81ECEBB8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89AC43D-AE63-4EB2-B291-A401840852ED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65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イノベーションを実現するのは</a:t>
            </a:r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tesla</a:t>
            </a:r>
            <a:endParaRPr lang="ja-JP" altLang="en-US" sz="3200" i="0">
              <a:solidFill>
                <a:srgbClr val="3E433E"/>
              </a:solidFill>
              <a:effectLst/>
              <a:latin typeface="HelveticaNeue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10E21A-7F0B-4486-83CE-0982181C468A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FB1DF0C-FD27-4CFE-ACB3-301C20BEF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3A21E17-88DF-4E35-B189-C67429EBDE0F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A50B00-D84B-4248-B17A-DB696754D6A6}"/>
              </a:ext>
            </a:extLst>
          </p:cNvPr>
          <p:cNvSpPr txBox="1"/>
          <p:nvPr/>
        </p:nvSpPr>
        <p:spPr>
          <a:xfrm>
            <a:off x="652311" y="2929005"/>
            <a:ext cx="113896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分散型電源</a:t>
            </a:r>
            <a:r>
              <a:rPr lang="en-US" altLang="ja-JP" sz="3200"/>
              <a:t>(</a:t>
            </a:r>
            <a:r>
              <a:rPr lang="ja-JP" altLang="en-US" sz="3200"/>
              <a:t>ソーラーパネル等</a:t>
            </a:r>
            <a:r>
              <a:rPr lang="en-US" altLang="ja-JP" sz="3200"/>
              <a:t>)</a:t>
            </a:r>
            <a:r>
              <a:rPr lang="ja-JP" altLang="en-US" sz="3200"/>
              <a:t>と蓄電池をつなげて新たな再生エネルギーの再投資を呼び込むことになる</a:t>
            </a:r>
            <a:endParaRPr lang="en-US" altLang="ja-JP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>
                <a:solidFill>
                  <a:schemeClr val="tx1"/>
                </a:solidFill>
              </a:rPr>
              <a:t>EV</a:t>
            </a:r>
            <a:r>
              <a:rPr lang="ja-JP" altLang="en-US" sz="3200">
                <a:solidFill>
                  <a:schemeClr val="tx1"/>
                </a:solidFill>
              </a:rPr>
              <a:t>マーケットをソフトの力によって吸収し、コスト競争を呼び込み産業構造を変革することを試みている。</a:t>
            </a:r>
            <a:endParaRPr lang="en-US" altLang="ja-JP" sz="32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絵にかいたような綺麗なイノベーション</a:t>
            </a:r>
            <a:endParaRPr lang="en-US" altLang="ja-JP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65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1261781" y="2588346"/>
            <a:ext cx="96684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0" i="0" u="none" strike="noStrike" baseline="0">
                <a:latin typeface="熰僑僔僢僋 Medium"/>
              </a:rPr>
              <a:t>世界で唯一、所有者のために</a:t>
            </a:r>
            <a:r>
              <a:rPr lang="en-US" altLang="ja-JP" sz="2400" b="0" i="0" u="none" strike="noStrike" baseline="0">
                <a:latin typeface="ŸàƒSƒVƒbƒN Medium"/>
              </a:rPr>
              <a:t>OTA</a:t>
            </a:r>
            <a:r>
              <a:rPr lang="ja-JP" altLang="en-US" sz="2400" b="0" i="0" u="none" strike="noStrike" baseline="0">
                <a:latin typeface="熰僑僔僢僋 Medium"/>
              </a:rPr>
              <a:t>ソフトウェアアップデートを提供している自動車メーカーだった。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0" i="0" u="none" strike="noStrike" baseline="0">
                <a:latin typeface="熰僑僔僢僋 Medium"/>
              </a:rPr>
              <a:t>継続的な新しいソフトウェアのリリースを通じて車両を段階的にアップグレードしてい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0" i="0" u="none" strike="noStrike" baseline="0">
                <a:latin typeface="熰僑僔僢僋 Medium"/>
              </a:rPr>
              <a:t>く。ソフトウェアの微調整は、自律運転機能の改善などの基本的な問題から、高速充電器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0" i="0" u="none" strike="noStrike" baseline="0">
                <a:latin typeface="熰僑僔僢僋 Medium"/>
              </a:rPr>
              <a:t>の順番を待っている間に</a:t>
            </a:r>
            <a:r>
              <a:rPr lang="en-US" altLang="ja-JP" sz="2400" b="0" i="0" u="none" strike="noStrike" baseline="0">
                <a:latin typeface="ŸàƒSƒVƒbƒN Medium"/>
              </a:rPr>
              <a:t>YouTube </a:t>
            </a:r>
            <a:r>
              <a:rPr lang="ja-JP" altLang="en-US" sz="2400" b="0" i="0" u="none" strike="noStrike" baseline="0">
                <a:latin typeface="熰僑僔僢僋 Medium"/>
              </a:rPr>
              <a:t>の動画を</a:t>
            </a:r>
            <a:r>
              <a:rPr lang="en-US" altLang="ja-JP" sz="2400" b="0" i="0" u="none" strike="noStrike" baseline="0">
                <a:latin typeface="ŸàƒSƒVƒbƒN Medium"/>
              </a:rPr>
              <a:t>HD </a:t>
            </a:r>
            <a:r>
              <a:rPr lang="ja-JP" altLang="en-US" sz="2400" b="0" i="0" u="none" strike="noStrike" baseline="0">
                <a:latin typeface="熰僑僔僢僋 Medium"/>
              </a:rPr>
              <a:t>で見るなどのありふれたことまで、多岐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ja-JP" altLang="en-US" sz="2400" b="0" i="0" u="none" strike="noStrike" baseline="0">
                <a:latin typeface="熰僑僔僢僋 Medium"/>
              </a:rPr>
              <a:t>にわたる。</a:t>
            </a:r>
            <a:endParaRPr lang="en-US" altLang="ja-JP" sz="400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AI</a:t>
            </a:r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で勝つ</a:t>
            </a:r>
            <a:r>
              <a:rPr lang="en-US" altLang="ja-JP" sz="3200">
                <a:solidFill>
                  <a:srgbClr val="3E433E"/>
                </a:solidFill>
                <a:latin typeface="HelveticaNeue"/>
              </a:rPr>
              <a:t>T</a:t>
            </a:r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esla</a:t>
            </a:r>
            <a:endParaRPr lang="ja-JP" altLang="en-US" sz="3200" i="0">
              <a:solidFill>
                <a:srgbClr val="3E433E"/>
              </a:solidFill>
              <a:effectLst/>
              <a:latin typeface="HelveticaNeue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10E21A-7F0B-4486-83CE-0982181C468A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FB1DF0C-FD27-4CFE-ACB3-301C20BEF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3A21E17-88DF-4E35-B189-C67429EBDE0F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613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914400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0">
                <a:solidFill>
                  <a:srgbClr val="3E433E"/>
                </a:solidFill>
                <a:effectLst/>
                <a:latin typeface="HelveticaNeue"/>
              </a:rPr>
              <a:t>家が発電所になる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81407D1-3C36-452A-AD29-A10113B2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94" y="2110673"/>
            <a:ext cx="6804212" cy="42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28B8C78-0C46-4CB6-A2DA-DE0211BA653D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AFD3106-3D87-4069-9FCF-87E328F62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0FB88D6-6A9A-4B13-8B09-5D2B1FB8AEDF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889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914400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0">
                <a:solidFill>
                  <a:srgbClr val="3E433E"/>
                </a:solidFill>
                <a:effectLst/>
                <a:latin typeface="HelveticaNeue"/>
              </a:rPr>
              <a:t>家が発電所になる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BED82E0-C455-4CE3-A101-94522D04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0" y="2223247"/>
            <a:ext cx="2803567" cy="4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73C61-5BFF-4563-8FE6-D0D0C185E87F}"/>
              </a:ext>
            </a:extLst>
          </p:cNvPr>
          <p:cNvSpPr txBox="1"/>
          <p:nvPr/>
        </p:nvSpPr>
        <p:spPr>
          <a:xfrm>
            <a:off x="4861109" y="2978696"/>
            <a:ext cx="70888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家庭のネットワーク制御の特許申請済み</a:t>
            </a:r>
            <a:endParaRPr lang="en-US" altLang="ja-JP" sz="28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solidFill>
                  <a:schemeClr val="tx1"/>
                </a:solidFill>
              </a:rPr>
              <a:t>家のエネルギー使用量の監視</a:t>
            </a:r>
            <a:endParaRPr lang="en-US" altLang="ja-JP" sz="28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家電の制御コントロールまで視野に入れている</a:t>
            </a:r>
            <a:endParaRPr lang="en-US" altLang="ja-JP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solidFill>
                  <a:schemeClr val="tx1"/>
                </a:solidFill>
              </a:rPr>
              <a:t>それが管理者がいらずにエネルギーを生み出す発電所として機能する</a:t>
            </a:r>
            <a:endParaRPr lang="en-US" altLang="ja-JP" sz="280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37DD2E-58A9-415E-BFBA-EDF8CEF7E3B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E1E87EF-D5EF-449F-A126-7517D9870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9ADEEA-CD79-4986-91BD-79A60346E706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834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914400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0">
                <a:solidFill>
                  <a:srgbClr val="3E433E"/>
                </a:solidFill>
                <a:effectLst/>
                <a:latin typeface="HelveticaNeue"/>
              </a:rPr>
              <a:t>労働生産性を変革しようとしている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73C61-5BFF-4563-8FE6-D0D0C185E87F}"/>
              </a:ext>
            </a:extLst>
          </p:cNvPr>
          <p:cNvSpPr txBox="1"/>
          <p:nvPr/>
        </p:nvSpPr>
        <p:spPr>
          <a:xfrm>
            <a:off x="5103157" y="3069104"/>
            <a:ext cx="7088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>
                <a:solidFill>
                  <a:srgbClr val="3E433E"/>
                </a:solidFill>
                <a:effectLst/>
                <a:latin typeface="Hiragino Kaku Gothic ProN"/>
              </a:rPr>
              <a:t>「完全な自動運転コンピュータは今後も進化し続け、</a:t>
            </a:r>
            <a:r>
              <a:rPr lang="en-US" altLang="ja-JP" sz="2400" b="0" i="0">
                <a:solidFill>
                  <a:srgbClr val="3E433E"/>
                </a:solidFill>
                <a:effectLst/>
                <a:latin typeface="Hiragino Kaku Gothic ProN"/>
              </a:rPr>
              <a:t>Dojo</a:t>
            </a:r>
            <a:r>
              <a:rPr lang="ja-JP" altLang="en-US" sz="2400" b="0" i="0">
                <a:solidFill>
                  <a:srgbClr val="3E433E"/>
                </a:solidFill>
                <a:effectLst/>
                <a:latin typeface="Hiragino Kaku Gothic ProN"/>
              </a:rPr>
              <a:t>やすべてのニューラルネットは世界を認識し、世界をどのようにナビゲートするかを理解しているため、それをヒューマノイドに搭載することは理に適っています」</a:t>
            </a:r>
            <a:endParaRPr lang="en-US" altLang="ja-JP" sz="240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37DD2E-58A9-415E-BFBA-EDF8CEF7E3B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E1E87EF-D5EF-449F-A126-7517D9870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9ADEEA-CD79-4986-91BD-79A60346E706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2" name="AutoShape 2" descr="Tesla robot">
            <a:extLst>
              <a:ext uri="{FF2B5EF4-FFF2-40B4-BE49-F238E27FC236}">
                <a16:creationId xmlns:a16="http://schemas.microsoft.com/office/drawing/2014/main" id="{F94AB08A-C03B-4BF9-918A-A6305D23C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Tesla robot">
            <a:extLst>
              <a:ext uri="{FF2B5EF4-FFF2-40B4-BE49-F238E27FC236}">
                <a16:creationId xmlns:a16="http://schemas.microsoft.com/office/drawing/2014/main" id="{D33CAEB4-59B2-4FCC-829A-9E034A7A3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6" descr="Tesla robot">
            <a:extLst>
              <a:ext uri="{FF2B5EF4-FFF2-40B4-BE49-F238E27FC236}">
                <a16:creationId xmlns:a16="http://schemas.microsoft.com/office/drawing/2014/main" id="{A88C360A-CA31-4525-AE54-56D156721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8" descr="Tesla robot">
            <a:extLst>
              <a:ext uri="{FF2B5EF4-FFF2-40B4-BE49-F238E27FC236}">
                <a16:creationId xmlns:a16="http://schemas.microsoft.com/office/drawing/2014/main" id="{B183DC04-23CE-4F79-9821-D35C76128C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0" descr="Tesla robot">
            <a:extLst>
              <a:ext uri="{FF2B5EF4-FFF2-40B4-BE49-F238E27FC236}">
                <a16:creationId xmlns:a16="http://schemas.microsoft.com/office/drawing/2014/main" id="{DDF55357-F432-44FD-940C-E5F07B7E5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" name="図 15" descr="衣料, 人, 女性, スーツ が含まれている画像&#10;&#10;自動的に生成された説明">
            <a:extLst>
              <a:ext uri="{FF2B5EF4-FFF2-40B4-BE49-F238E27FC236}">
                <a16:creationId xmlns:a16="http://schemas.microsoft.com/office/drawing/2014/main" id="{CA2C8166-F5E5-4DF8-9BFA-70B55570E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6" y="2420819"/>
            <a:ext cx="4720483" cy="3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914400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0">
                <a:solidFill>
                  <a:srgbClr val="3E433E"/>
                </a:solidFill>
                <a:effectLst/>
                <a:latin typeface="HelveticaNeue"/>
              </a:rPr>
              <a:t>人型ロボットで地球のエネルギーを制す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37DD2E-58A9-415E-BFBA-EDF8CEF7E3B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E1E87EF-D5EF-449F-A126-7517D9870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9ADEEA-CD79-4986-91BD-79A60346E706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2" name="AutoShape 2" descr="Tesla robot">
            <a:extLst>
              <a:ext uri="{FF2B5EF4-FFF2-40B4-BE49-F238E27FC236}">
                <a16:creationId xmlns:a16="http://schemas.microsoft.com/office/drawing/2014/main" id="{F94AB08A-C03B-4BF9-918A-A6305D23C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Tesla robot">
            <a:extLst>
              <a:ext uri="{FF2B5EF4-FFF2-40B4-BE49-F238E27FC236}">
                <a16:creationId xmlns:a16="http://schemas.microsoft.com/office/drawing/2014/main" id="{D33CAEB4-59B2-4FCC-829A-9E034A7A3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6" descr="Tesla robot">
            <a:extLst>
              <a:ext uri="{FF2B5EF4-FFF2-40B4-BE49-F238E27FC236}">
                <a16:creationId xmlns:a16="http://schemas.microsoft.com/office/drawing/2014/main" id="{A88C360A-CA31-4525-AE54-56D156721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8" descr="Tesla robot">
            <a:extLst>
              <a:ext uri="{FF2B5EF4-FFF2-40B4-BE49-F238E27FC236}">
                <a16:creationId xmlns:a16="http://schemas.microsoft.com/office/drawing/2014/main" id="{B183DC04-23CE-4F79-9821-D35C76128C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0" descr="Tesla robot">
            <a:extLst>
              <a:ext uri="{FF2B5EF4-FFF2-40B4-BE49-F238E27FC236}">
                <a16:creationId xmlns:a16="http://schemas.microsoft.com/office/drawing/2014/main" id="{DDF55357-F432-44FD-940C-E5F07B7E5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282EE-11A3-4D5C-B537-B878843F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2154982"/>
            <a:ext cx="7029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85122B-9D5A-4AC3-A9F1-5F5EB7269EB7}"/>
              </a:ext>
            </a:extLst>
          </p:cNvPr>
          <p:cNvSpPr txBox="1"/>
          <p:nvPr/>
        </p:nvSpPr>
        <p:spPr>
          <a:xfrm>
            <a:off x="3014181" y="6488668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hlinkClick r:id="rId4"/>
              </a:rPr>
              <a:t>https://www.youtube.com/watch?v=j0z4FweCy4M</a:t>
            </a:r>
            <a:r>
              <a:rPr kumimoji="1" lang="en-US" altLang="ja-JP"/>
              <a:t> 2:11:25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696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074130"/>
            <a:ext cx="11082617" cy="914400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0">
                <a:solidFill>
                  <a:srgbClr val="3E433E"/>
                </a:solidFill>
                <a:effectLst/>
                <a:latin typeface="HelveticaNeue"/>
              </a:rPr>
              <a:t>人型ロボットで地球のエネルギーを制す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37DD2E-58A9-415E-BFBA-EDF8CEF7E3B3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9" name="図 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E1E87EF-D5EF-449F-A126-7517D9870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9ADEEA-CD79-4986-91BD-79A60346E706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2" name="AutoShape 2" descr="Tesla robot">
            <a:extLst>
              <a:ext uri="{FF2B5EF4-FFF2-40B4-BE49-F238E27FC236}">
                <a16:creationId xmlns:a16="http://schemas.microsoft.com/office/drawing/2014/main" id="{F94AB08A-C03B-4BF9-918A-A6305D23C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Tesla robot">
            <a:extLst>
              <a:ext uri="{FF2B5EF4-FFF2-40B4-BE49-F238E27FC236}">
                <a16:creationId xmlns:a16="http://schemas.microsoft.com/office/drawing/2014/main" id="{D33CAEB4-59B2-4FCC-829A-9E034A7A3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6" descr="Tesla robot">
            <a:extLst>
              <a:ext uri="{FF2B5EF4-FFF2-40B4-BE49-F238E27FC236}">
                <a16:creationId xmlns:a16="http://schemas.microsoft.com/office/drawing/2014/main" id="{A88C360A-CA31-4525-AE54-56D156721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8" descr="Tesla robot">
            <a:extLst>
              <a:ext uri="{FF2B5EF4-FFF2-40B4-BE49-F238E27FC236}">
                <a16:creationId xmlns:a16="http://schemas.microsoft.com/office/drawing/2014/main" id="{B183DC04-23CE-4F79-9821-D35C76128C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0" descr="Tesla robot">
            <a:extLst>
              <a:ext uri="{FF2B5EF4-FFF2-40B4-BE49-F238E27FC236}">
                <a16:creationId xmlns:a16="http://schemas.microsoft.com/office/drawing/2014/main" id="{DDF55357-F432-44FD-940C-E5F07B7E5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2043D0-D4F0-46B1-9CC5-677341903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87" y="2302754"/>
            <a:ext cx="7309737" cy="392019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7B8D4B-739D-4000-9C59-AF0783F18BF4}"/>
              </a:ext>
            </a:extLst>
          </p:cNvPr>
          <p:cNvSpPr txBox="1"/>
          <p:nvPr/>
        </p:nvSpPr>
        <p:spPr>
          <a:xfrm>
            <a:off x="3491753" y="6352506"/>
            <a:ext cx="6122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https://www.youtube.com/watch?v=l6T9xIeZTds</a:t>
            </a:r>
          </a:p>
        </p:txBody>
      </p:sp>
    </p:spTree>
    <p:extLst>
      <p:ext uri="{BB962C8B-B14F-4D97-AF65-F5344CB8AC3E}">
        <p14:creationId xmlns:p14="http://schemas.microsoft.com/office/powerpoint/2010/main" val="31395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BB00A-BE2F-4CE3-A5A2-82C942F37B65}"/>
              </a:ext>
            </a:extLst>
          </p:cNvPr>
          <p:cNvSpPr txBox="1"/>
          <p:nvPr/>
        </p:nvSpPr>
        <p:spPr>
          <a:xfrm>
            <a:off x="632010" y="3121749"/>
            <a:ext cx="113896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chemeClr val="tx1"/>
                </a:solidFill>
              </a:rPr>
              <a:t>世界</a:t>
            </a:r>
            <a:r>
              <a:rPr lang="ja-JP" altLang="en-US" sz="3200"/>
              <a:t>のネットワーク上で各分散型で稼働する</a:t>
            </a:r>
            <a:r>
              <a:rPr lang="en-US" altLang="ja-JP" sz="3200"/>
              <a:t>tesla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つまり</a:t>
            </a:r>
            <a:r>
              <a:rPr lang="en-US" altLang="ja-JP" sz="3200"/>
              <a:t>tesla</a:t>
            </a:r>
            <a:r>
              <a:rPr lang="ja-JP" altLang="en-US" sz="3200"/>
              <a:t>が地球のエネルギーをハックし、コントロールすることになる</a:t>
            </a:r>
            <a:endParaRPr lang="en-US" altLang="ja-JP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カルダシュフスケール理論でいうと🌎のタイプ１に近づくことができる</a:t>
            </a:r>
            <a:endParaRPr lang="en-US" altLang="ja-JP" sz="320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世界で</a:t>
            </a:r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tesla</a:t>
            </a:r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が普及すると？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D9C5C8-4035-48AC-8476-DBBFFF92525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E9ACC25-957B-486E-9510-20E5E5E93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D40CF43-5C6D-48D2-A8DB-B32377A319C7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86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カルダシュフスケール理論は？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D9C5C8-4035-48AC-8476-DBBFFF92525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8" name="図 7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E9ACC25-957B-486E-9510-20E5E5E93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D40CF43-5C6D-48D2-A8DB-B32377A319C7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372F09-A751-4993-A33E-A59E02B8E206}"/>
              </a:ext>
            </a:extLst>
          </p:cNvPr>
          <p:cNvSpPr txBox="1"/>
          <p:nvPr/>
        </p:nvSpPr>
        <p:spPr>
          <a:xfrm>
            <a:off x="5157505" y="2947146"/>
            <a:ext cx="64798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000" b="0" i="0">
                <a:effectLst/>
                <a:latin typeface="Arial" panose="020B0604020202020204" pitchFamily="34" charset="0"/>
              </a:rPr>
              <a:t>天文学者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3" tooltip="ニコライ・カルダシェ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ニコライ・カルダシェフ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が考案した、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4" tooltip="宇宙文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宇宙文明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の発展度を示す三段階のスケールである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0" i="0">
                <a:effectLst/>
                <a:latin typeface="Arial" panose="020B0604020202020204" pitchFamily="34" charset="0"/>
              </a:rPr>
              <a:t>タイプ</a:t>
            </a:r>
            <a:r>
              <a:rPr lang="en-US" altLang="ja-JP" sz="2000" b="0" i="0">
                <a:effectLst/>
                <a:latin typeface="Arial" panose="020B0604020202020204" pitchFamily="34" charset="0"/>
              </a:rPr>
              <a:t>I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文明は、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5" tooltip="惑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惑星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文明とも呼ばれ、その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5" tooltip="惑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惑星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で利用可能なすべてのエネルギーを使用および制御できる。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0" i="0">
                <a:effectLst/>
                <a:latin typeface="Arial" panose="020B0604020202020204" pitchFamily="34" charset="0"/>
              </a:rPr>
              <a:t>タイプ</a:t>
            </a:r>
            <a:r>
              <a:rPr lang="en-US" altLang="ja-JP" sz="2000" b="0" i="0">
                <a:effectLst/>
                <a:latin typeface="Arial" panose="020B0604020202020204" pitchFamily="34" charset="0"/>
              </a:rPr>
              <a:t>II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文明は、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6" tooltip="恒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恒星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文明とも呼ばれ、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7" tooltip="恒星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恒星系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の規模でエネルギーを使用および制御できる。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0" i="0">
                <a:effectLst/>
                <a:latin typeface="Arial" panose="020B0604020202020204" pitchFamily="34" charset="0"/>
              </a:rPr>
              <a:t>タイプ</a:t>
            </a:r>
            <a:r>
              <a:rPr lang="en-US" altLang="ja-JP" sz="2000" b="0" i="0">
                <a:effectLst/>
                <a:latin typeface="Arial" panose="020B0604020202020204" pitchFamily="34" charset="0"/>
              </a:rPr>
              <a:t>III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文明は、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8" tooltip="銀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銀河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文明とも呼ばれ、</a:t>
            </a:r>
            <a:r>
              <a:rPr lang="ja-JP" altLang="en-US" sz="2000" b="0" i="0" u="none" strike="noStrike">
                <a:effectLst/>
                <a:latin typeface="Arial" panose="020B0604020202020204" pitchFamily="34" charset="0"/>
                <a:hlinkClick r:id="rId8" tooltip="銀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銀河</a:t>
            </a:r>
            <a:r>
              <a:rPr lang="ja-JP" altLang="en-US" sz="2000" b="0" i="0">
                <a:effectLst/>
                <a:latin typeface="Arial" panose="020B0604020202020204" pitchFamily="34" charset="0"/>
              </a:rPr>
              <a:t>全体の規模でエネルギーを制御できる。</a:t>
            </a:r>
          </a:p>
        </p:txBody>
      </p:sp>
      <p:pic>
        <p:nvPicPr>
          <p:cNvPr id="12" name="Picture 6" descr="Three schematic representations: Earth, Solar System and Milky Way">
            <a:extLst>
              <a:ext uri="{FF2B5EF4-FFF2-40B4-BE49-F238E27FC236}">
                <a16:creationId xmlns:a16="http://schemas.microsoft.com/office/drawing/2014/main" id="{BB4EDAFE-9987-4E02-9149-E9CBB22B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5" y="3294928"/>
            <a:ext cx="4117464" cy="15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59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世界で</a:t>
            </a:r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tesla</a:t>
            </a:r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が普及すると？</a:t>
            </a:r>
          </a:p>
        </p:txBody>
      </p:sp>
      <p:sp>
        <p:nvSpPr>
          <p:cNvPr id="3" name="AutoShape 4" descr="{\displaystyle K={\frac {\log _{10}P-6}{10}}}">
            <a:extLst>
              <a:ext uri="{FF2B5EF4-FFF2-40B4-BE49-F238E27FC236}">
                <a16:creationId xmlns:a16="http://schemas.microsoft.com/office/drawing/2014/main" id="{B17A6C6B-D9DE-4914-88F5-60E1AF6C7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335ACF21-9DE2-42EF-82F4-03702792B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4" y="4273502"/>
            <a:ext cx="5145464" cy="1792240"/>
          </a:xfrm>
          <a:prstGeom prst="rect">
            <a:avLst/>
          </a:prstGeom>
        </p:spPr>
      </p:pic>
      <p:pic>
        <p:nvPicPr>
          <p:cNvPr id="16390" name="Picture 6" descr="Three schematic representations: Earth, Solar System and Milky Way">
            <a:extLst>
              <a:ext uri="{FF2B5EF4-FFF2-40B4-BE49-F238E27FC236}">
                <a16:creationId xmlns:a16="http://schemas.microsoft.com/office/drawing/2014/main" id="{1A603291-A241-4882-B040-6CA01F71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01" y="3181350"/>
            <a:ext cx="5698815" cy="22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image tesla logo on transparent background - tesla logo in PNG  format">
            <a:extLst>
              <a:ext uri="{FF2B5EF4-FFF2-40B4-BE49-F238E27FC236}">
                <a16:creationId xmlns:a16="http://schemas.microsoft.com/office/drawing/2014/main" id="{FA6C6C77-A1F2-43C5-87FA-7D0FE6E3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61" y="1734088"/>
            <a:ext cx="3819525" cy="25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957D15-896B-4C80-A936-D3F0E23D0BED}"/>
              </a:ext>
            </a:extLst>
          </p:cNvPr>
          <p:cNvSpPr/>
          <p:nvPr/>
        </p:nvSpPr>
        <p:spPr>
          <a:xfrm>
            <a:off x="3325906" y="4455459"/>
            <a:ext cx="636493" cy="714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725DE9-6FBE-4477-8150-A5BE88C1B8AA}"/>
              </a:ext>
            </a:extLst>
          </p:cNvPr>
          <p:cNvSpPr/>
          <p:nvPr/>
        </p:nvSpPr>
        <p:spPr>
          <a:xfrm>
            <a:off x="1183062" y="2490018"/>
            <a:ext cx="3702704" cy="1069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1B8BA3B-F754-460B-B9C5-E23E22FED0B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34414" y="3559340"/>
            <a:ext cx="596291" cy="896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2BBBD56-BD3A-4964-8AAB-693656B77EE4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6" name="図 1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0600CF2-250B-46B8-9FFF-A815D2CB4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33A0C72-08AB-42AC-B8C2-577ED5D2ECA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822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095499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solidFill>
                  <a:schemeClr val="tx1"/>
                </a:solidFill>
              </a:rPr>
              <a:t>地球のエネルギー効率を高める会社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前提条件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9600607-4D90-4488-B6E1-A18E50606469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ADC8AE6-8E9C-46CE-A9AB-9C431B104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9DCEF58-0EB6-4C88-9BEE-C136C3C92848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551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177C09-FE6A-42E9-9B65-DCF6D8BEEE3C}"/>
              </a:ext>
            </a:extLst>
          </p:cNvPr>
          <p:cNvSpPr/>
          <p:nvPr/>
        </p:nvSpPr>
        <p:spPr>
          <a:xfrm>
            <a:off x="554691" y="1181706"/>
            <a:ext cx="11082617" cy="790529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i="0">
                <a:solidFill>
                  <a:srgbClr val="3E433E"/>
                </a:solidFill>
                <a:effectLst/>
                <a:latin typeface="HelveticaNeue"/>
              </a:rPr>
              <a:t>Elonmuck</a:t>
            </a:r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に聞いてみた</a:t>
            </a:r>
          </a:p>
        </p:txBody>
      </p:sp>
      <p:sp>
        <p:nvSpPr>
          <p:cNvPr id="3" name="AutoShape 4" descr="{\displaystyle K={\frac {\log _{10}P-6}{10}}}">
            <a:extLst>
              <a:ext uri="{FF2B5EF4-FFF2-40B4-BE49-F238E27FC236}">
                <a16:creationId xmlns:a16="http://schemas.microsoft.com/office/drawing/2014/main" id="{B17A6C6B-D9DE-4914-88F5-60E1AF6C7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2BBBD56-BD3A-4964-8AAB-693656B77EE4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6" name="図 1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0600CF2-250B-46B8-9FFF-A815D2CB4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33A0C72-08AB-42AC-B8C2-577ED5D2ECA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983C64C-7F27-4D2A-911B-C0196DEBA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2" y="2239541"/>
            <a:ext cx="4467496" cy="40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1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A8A737F-1611-4979-A49F-789E761E8D2F}"/>
              </a:ext>
            </a:extLst>
          </p:cNvPr>
          <p:cNvSpPr/>
          <p:nvPr/>
        </p:nvSpPr>
        <p:spPr>
          <a:xfrm>
            <a:off x="554691" y="1084729"/>
            <a:ext cx="11082617" cy="5531224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>
                <a:solidFill>
                  <a:schemeClr val="tx1"/>
                </a:solidFill>
              </a:rPr>
              <a:t>Tesla</a:t>
            </a:r>
            <a:r>
              <a:rPr lang="ja-JP" altLang="en-US">
                <a:solidFill>
                  <a:schemeClr val="tx1"/>
                </a:solidFill>
              </a:rPr>
              <a:t>が目指すものは？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D41CE1D-A054-4929-8EB0-053DE358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15" y="1290918"/>
            <a:ext cx="9398901" cy="521211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F4F1787-F8CC-45B0-9784-9EA7ADDF1F98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1" name="図 1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878562-FE97-4ACE-9AE8-D34186D23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CB51A9A-4BC6-43B4-88CC-5AF97C07C5A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536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A8A737F-1611-4979-A49F-789E761E8D2F}"/>
              </a:ext>
            </a:extLst>
          </p:cNvPr>
          <p:cNvSpPr/>
          <p:nvPr/>
        </p:nvSpPr>
        <p:spPr>
          <a:xfrm>
            <a:off x="554691" y="1084729"/>
            <a:ext cx="11082617" cy="5531224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rgbClr val="3E433E"/>
                </a:solidFill>
                <a:effectLst/>
                <a:latin typeface="HelveticaNeue"/>
              </a:rPr>
              <a:t>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F4F1787-F8CC-45B0-9784-9EA7ADDF1F98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1" name="図 10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878562-FE97-4ACE-9AE8-D34186D23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CB51A9A-4BC6-43B4-88CC-5AF97C07C5A9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  <p:pic>
        <p:nvPicPr>
          <p:cNvPr id="4" name="図 3" descr="人, 屋内, 男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045FEDFB-3206-4A77-8C00-E5B6BF307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8" y="1295921"/>
            <a:ext cx="9944962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0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image tesla logo on transparent background - tesla logo in PNG  format">
            <a:extLst>
              <a:ext uri="{FF2B5EF4-FFF2-40B4-BE49-F238E27FC236}">
                <a16:creationId xmlns:a16="http://schemas.microsoft.com/office/drawing/2014/main" id="{004B3A05-260E-45FC-85C3-B4914C3B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04913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F3A90D-B5A4-43DB-AD86-12C37CC4F850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6" name="図 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8487F6-C451-4FCB-825E-2F197A77D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D317F3E-4C06-4588-B777-2FE05965186E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095500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solidFill>
                  <a:schemeClr val="tx1"/>
                </a:solidFill>
              </a:rPr>
              <a:t>イーロンの</a:t>
            </a:r>
            <a:r>
              <a:rPr lang="ja-JP" altLang="en-US" sz="3600" b="1">
                <a:solidFill>
                  <a:schemeClr val="tx1"/>
                </a:solidFill>
              </a:rPr>
              <a:t>幼少期に</a:t>
            </a:r>
            <a:r>
              <a:rPr lang="en-US" altLang="ja-JP" sz="3600" b="1">
                <a:solidFill>
                  <a:schemeClr val="tx1"/>
                </a:solidFill>
              </a:rPr>
              <a:t>tesla</a:t>
            </a:r>
            <a:r>
              <a:rPr lang="ja-JP" altLang="en-US" sz="3600" b="1">
                <a:solidFill>
                  <a:schemeClr val="tx1"/>
                </a:solidFill>
              </a:rPr>
              <a:t>創業の</a:t>
            </a:r>
            <a:endParaRPr lang="en-US" altLang="ja-JP" sz="3600" b="1">
              <a:solidFill>
                <a:schemeClr val="tx1"/>
              </a:solidFill>
            </a:endParaRPr>
          </a:p>
          <a:p>
            <a:pPr algn="ctr"/>
            <a:r>
              <a:rPr lang="ja-JP" altLang="en-US" sz="3600" b="1">
                <a:solidFill>
                  <a:schemeClr val="tx1"/>
                </a:solidFill>
              </a:rPr>
              <a:t>ヒントがある</a:t>
            </a:r>
            <a:endParaRPr kumimoji="1" lang="ja-JP" altLang="en-US" sz="36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>
                <a:solidFill>
                  <a:schemeClr val="tx1"/>
                </a:solidFill>
              </a:rPr>
              <a:t>前提条件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ACB20FB-5B26-462E-AFD1-61B7B9B1E67E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EF181AC-5C2E-4851-8BD7-117B036B8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99E0E9A-D533-417D-9715-B040E705C781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84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イーロンの</a:t>
            </a:r>
            <a:r>
              <a:rPr lang="ja-JP" altLang="en-US" b="1">
                <a:solidFill>
                  <a:schemeClr val="tx1"/>
                </a:solidFill>
              </a:rPr>
              <a:t>幼少期にヒントがある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C04C0B-5905-44EB-95D9-3B6CCF42DDD8}"/>
              </a:ext>
            </a:extLst>
          </p:cNvPr>
          <p:cNvSpPr txBox="1"/>
          <p:nvPr/>
        </p:nvSpPr>
        <p:spPr>
          <a:xfrm>
            <a:off x="5369859" y="1552975"/>
            <a:ext cx="5652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  <a:r>
              <a:rPr lang="en-US" altLang="ja-JP" sz="4400" b="0" i="0" u="none" strike="noStrike" baseline="0">
                <a:solidFill>
                  <a:schemeClr val="tx1"/>
                </a:solidFill>
                <a:latin typeface="熰僑僔僢僋 Medium"/>
              </a:rPr>
              <a:t>Elon mask</a:t>
            </a:r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26C6705-9D74-4FEF-A791-AF68F27AD2AB}"/>
              </a:ext>
            </a:extLst>
          </p:cNvPr>
          <p:cNvSpPr/>
          <p:nvPr/>
        </p:nvSpPr>
        <p:spPr>
          <a:xfrm>
            <a:off x="1161279" y="2958658"/>
            <a:ext cx="10596282" cy="3522824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歳のときに最初の商業</a:t>
            </a:r>
            <a:r>
              <a:rPr lang="ja-JP" altLang="en-US" sz="3200" b="0" i="0" strike="noStrike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ソフトウェ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ソフトウェア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である</a:t>
            </a:r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Blaster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を販売する。</a:t>
            </a:r>
          </a:p>
          <a:p>
            <a:pPr algn="l"/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歳になった</a:t>
            </a:r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1988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年、</a:t>
            </a:r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Pretoria Boys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高校で大学入学資格を得た後、カナダへの移住までの</a:t>
            </a:r>
            <a:r>
              <a:rPr lang="en-US" altLang="ja-JP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カ月間、地元の</a:t>
            </a:r>
            <a:r>
              <a:rPr lang="ja-JP" altLang="en-US" sz="3200" b="0" i="0" strike="noStrike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プレトリア大学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プレトリア大学</a:t>
            </a:r>
            <a:r>
              <a:rPr lang="ja-JP" altLang="en-US" sz="32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に通い、物理学と工学を学んだ。</a:t>
            </a:r>
            <a:endParaRPr lang="en-US" altLang="ja-JP" sz="3200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11206-E17C-463F-8A1D-1F66DBB1096C}"/>
              </a:ext>
            </a:extLst>
          </p:cNvPr>
          <p:cNvSpPr/>
          <p:nvPr/>
        </p:nvSpPr>
        <p:spPr>
          <a:xfrm rot="5425729">
            <a:off x="-1235651" y="4643581"/>
            <a:ext cx="3673044" cy="3053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61F9F2"/>
              </a:gs>
              <a:gs pos="0">
                <a:srgbClr val="E9F8FB"/>
              </a:gs>
            </a:gsLst>
            <a:lin ang="10800000" scaled="1"/>
            <a:tileRect/>
          </a:gradFill>
          <a:ln>
            <a:noFill/>
          </a:ln>
          <a:effectLst>
            <a:glow rad="165100">
              <a:srgbClr val="61F9F2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bg1">
                  <a:lumMod val="7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4244901-E3E1-4C75-81CB-C6B7A6AB6A2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7" name="図 1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0E8CCF8-9A39-46F1-99BB-9886FBC3D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11D721F-C701-46F6-B353-DEBDEC3E7E1B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02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イーロンの</a:t>
            </a:r>
            <a:r>
              <a:rPr lang="ja-JP" altLang="en-US" b="1">
                <a:solidFill>
                  <a:schemeClr val="tx1"/>
                </a:solidFill>
              </a:rPr>
              <a:t>幼少期にヒントがある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56155E9-0008-4753-B2AA-070033DDAC84}"/>
              </a:ext>
            </a:extLst>
          </p:cNvPr>
          <p:cNvSpPr/>
          <p:nvPr/>
        </p:nvSpPr>
        <p:spPr>
          <a:xfrm>
            <a:off x="1039906" y="2960992"/>
            <a:ext cx="10623175" cy="3672893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ja-JP" altLang="en-US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歳のとき製材所でのボイラーの清掃やチェーンソーで丸木を切る仕事などもしていた。</a:t>
            </a:r>
          </a:p>
          <a:p>
            <a:pPr algn="l"/>
            <a:r>
              <a:rPr lang="ja-JP" altLang="en-US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銀行でインターンをする機会を得た彼はアメリカへの移住を希望。</a:t>
            </a:r>
          </a:p>
          <a:p>
            <a:pPr algn="l"/>
            <a:r>
              <a:rPr lang="ja-JP" altLang="en-US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大学で</a:t>
            </a:r>
            <a:r>
              <a:rPr lang="ja-JP" altLang="en-US" sz="3200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経済学</a:t>
            </a:r>
            <a:r>
              <a:rPr lang="ja-JP" altLang="en-US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と</a:t>
            </a:r>
            <a:r>
              <a:rPr lang="ja-JP" altLang="en-US" sz="3200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物理学</a:t>
            </a:r>
            <a:r>
              <a:rPr lang="ja-JP" altLang="en-US" sz="320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の学位を取得。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C04C0B-5905-44EB-95D9-3B6CCF42DDD8}"/>
              </a:ext>
            </a:extLst>
          </p:cNvPr>
          <p:cNvSpPr txBox="1"/>
          <p:nvPr/>
        </p:nvSpPr>
        <p:spPr>
          <a:xfrm>
            <a:off x="5369859" y="1552975"/>
            <a:ext cx="5652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  <a:r>
              <a:rPr lang="en-US" altLang="ja-JP" sz="4400" b="0" i="0" u="none" strike="noStrike" baseline="0">
                <a:solidFill>
                  <a:schemeClr val="tx1"/>
                </a:solidFill>
                <a:latin typeface="熰僑僔僢僋 Medium"/>
              </a:rPr>
              <a:t>Elon mask</a:t>
            </a:r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2B2303-A9D1-4A00-BE19-DCB815A75E45}"/>
              </a:ext>
            </a:extLst>
          </p:cNvPr>
          <p:cNvSpPr/>
          <p:nvPr/>
        </p:nvSpPr>
        <p:spPr>
          <a:xfrm rot="5425729">
            <a:off x="-1235651" y="4643581"/>
            <a:ext cx="3673044" cy="3053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61F9F2"/>
              </a:gs>
              <a:gs pos="0">
                <a:srgbClr val="E9F8FB"/>
              </a:gs>
            </a:gsLst>
            <a:lin ang="10800000" scaled="1"/>
            <a:tileRect/>
          </a:gradFill>
          <a:ln>
            <a:noFill/>
          </a:ln>
          <a:effectLst>
            <a:glow rad="165100">
              <a:srgbClr val="61F9F2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bg1">
                  <a:lumMod val="7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5530A1E-ABCD-4C86-B461-DB91D6D65329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2" name="図 1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97F4998-B5DF-490B-8934-A4A135FFD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2F977DF-6C41-4E04-A501-CE6FEA5C2027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70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347382" y="1367982"/>
            <a:ext cx="4188759" cy="1139428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イーロンの</a:t>
            </a:r>
            <a:r>
              <a:rPr lang="ja-JP" altLang="en-US" b="1">
                <a:solidFill>
                  <a:schemeClr val="tx1"/>
                </a:solidFill>
              </a:rPr>
              <a:t>幼少期にヒントがある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56155E9-0008-4753-B2AA-070033DDAC84}"/>
              </a:ext>
            </a:extLst>
          </p:cNvPr>
          <p:cNvSpPr/>
          <p:nvPr/>
        </p:nvSpPr>
        <p:spPr>
          <a:xfrm>
            <a:off x="1066800" y="2960993"/>
            <a:ext cx="10596282" cy="3672892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i="0">
                <a:solidFill>
                  <a:schemeClr val="tx1"/>
                </a:solidFill>
                <a:effectLst/>
                <a:latin typeface="+mn-ea"/>
              </a:rPr>
              <a:t>大学卒業時、彼は人類の進歩に貢献する分野は</a:t>
            </a:r>
            <a:endParaRPr lang="en-US" altLang="ja-JP" sz="3200" i="0">
              <a:solidFill>
                <a:schemeClr val="tx1"/>
              </a:solidFill>
              <a:effectLst/>
              <a:latin typeface="+mn-ea"/>
            </a:endParaRPr>
          </a:p>
          <a:p>
            <a:pPr algn="ctr"/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「</a:t>
            </a:r>
            <a:r>
              <a:rPr lang="ja-JP" altLang="en-US" sz="3200" b="1" i="0" u="none" strike="noStrike">
                <a:solidFill>
                  <a:schemeClr val="tx1"/>
                </a:solidFill>
                <a:effectLst/>
                <a:latin typeface="+mn-ea"/>
                <a:hlinkClick r:id="rId2" tooltip="インターネッ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インターネット</a:t>
            </a:r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」</a:t>
            </a:r>
            <a:endParaRPr lang="en-US" altLang="ja-JP" sz="3200" b="1" i="0">
              <a:solidFill>
                <a:schemeClr val="tx1"/>
              </a:solidFill>
              <a:effectLst/>
              <a:latin typeface="+mn-ea"/>
            </a:endParaRPr>
          </a:p>
          <a:p>
            <a:pPr algn="ctr"/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「</a:t>
            </a:r>
            <a:r>
              <a:rPr lang="ja-JP" altLang="en-US" sz="3200" b="1" i="0" u="none" strike="noStrike">
                <a:solidFill>
                  <a:schemeClr val="tx1"/>
                </a:solidFill>
                <a:effectLst/>
                <a:latin typeface="+mn-ea"/>
                <a:hlinkClick r:id="rId3" tooltip="再生可能エネルギ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クリーン・エネルギー</a:t>
            </a:r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」</a:t>
            </a:r>
            <a:endParaRPr lang="en-US" altLang="ja-JP" sz="3200" b="1" i="0">
              <a:solidFill>
                <a:schemeClr val="tx1"/>
              </a:solidFill>
              <a:effectLst/>
              <a:latin typeface="+mn-ea"/>
            </a:endParaRPr>
          </a:p>
          <a:p>
            <a:pPr algn="ctr"/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「</a:t>
            </a:r>
            <a:r>
              <a:rPr lang="ja-JP" altLang="en-US" sz="3200" b="1" i="0" u="none" strike="noStrike">
                <a:solidFill>
                  <a:schemeClr val="tx1"/>
                </a:solidFill>
                <a:effectLst/>
                <a:latin typeface="+mn-ea"/>
                <a:hlinkClick r:id="rId4" tooltip="宇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宇宙</a:t>
            </a:r>
            <a:r>
              <a:rPr lang="ja-JP" altLang="en-US" sz="3200" b="1" i="0">
                <a:solidFill>
                  <a:schemeClr val="tx1"/>
                </a:solidFill>
                <a:effectLst/>
                <a:latin typeface="+mn-ea"/>
              </a:rPr>
              <a:t>」</a:t>
            </a:r>
            <a:r>
              <a:rPr lang="ja-JP" altLang="en-US" sz="3200" i="0">
                <a:solidFill>
                  <a:schemeClr val="tx1"/>
                </a:solidFill>
                <a:effectLst/>
                <a:latin typeface="+mn-ea"/>
              </a:rPr>
              <a:t>と発言</a:t>
            </a:r>
            <a:endParaRPr lang="en-US" altLang="ja-JP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C04C0B-5905-44EB-95D9-3B6CCF42DDD8}"/>
              </a:ext>
            </a:extLst>
          </p:cNvPr>
          <p:cNvSpPr txBox="1"/>
          <p:nvPr/>
        </p:nvSpPr>
        <p:spPr>
          <a:xfrm>
            <a:off x="5369859" y="1552975"/>
            <a:ext cx="5652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  <a:r>
              <a:rPr lang="en-US" altLang="ja-JP" sz="4400" b="0" i="0" u="none" strike="noStrike" baseline="0">
                <a:solidFill>
                  <a:schemeClr val="tx1"/>
                </a:solidFill>
                <a:latin typeface="熰僑僔僢僋 Medium"/>
              </a:rPr>
              <a:t>Elon mask</a:t>
            </a:r>
            <a:r>
              <a:rPr lang="ja-JP" altLang="en-US" sz="4400" b="0" i="0" u="none" strike="noStrike" baseline="0">
                <a:solidFill>
                  <a:schemeClr val="tx1"/>
                </a:solidFill>
                <a:latin typeface="熰僑僔僢僋 Medium"/>
              </a:rPr>
              <a:t>ー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11206-E17C-463F-8A1D-1F66DBB1096C}"/>
              </a:ext>
            </a:extLst>
          </p:cNvPr>
          <p:cNvSpPr/>
          <p:nvPr/>
        </p:nvSpPr>
        <p:spPr>
          <a:xfrm rot="5425729">
            <a:off x="-1235651" y="4643581"/>
            <a:ext cx="3673044" cy="3053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61F9F2"/>
              </a:gs>
              <a:gs pos="0">
                <a:srgbClr val="E9F8FB"/>
              </a:gs>
            </a:gsLst>
            <a:lin ang="10800000" scaled="1"/>
            <a:tileRect/>
          </a:gradFill>
          <a:ln>
            <a:noFill/>
          </a:ln>
          <a:effectLst>
            <a:glow rad="165100">
              <a:srgbClr val="61F9F2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bg1">
                  <a:lumMod val="7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51DCD5-9F71-4356-8898-BED61B529CE5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12" name="図 1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73EB40A-42B9-4D22-89EA-8CE934EED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2FA8443-1FE7-416A-A48E-8CEC71ECE628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615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61F26A-7EE7-4DB8-A6E8-CB4CB746BD33}"/>
              </a:ext>
            </a:extLst>
          </p:cNvPr>
          <p:cNvSpPr/>
          <p:nvPr/>
        </p:nvSpPr>
        <p:spPr>
          <a:xfrm>
            <a:off x="2095500" y="2397242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60B8539-EFDA-471B-9C99-35A335454B8F}"/>
              </a:ext>
            </a:extLst>
          </p:cNvPr>
          <p:cNvSpPr/>
          <p:nvPr/>
        </p:nvSpPr>
        <p:spPr>
          <a:xfrm>
            <a:off x="2095500" y="2273417"/>
            <a:ext cx="8496299" cy="2311166"/>
          </a:xfrm>
          <a:prstGeom prst="roundRect">
            <a:avLst>
              <a:gd name="adj" fmla="val 52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5FCFD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solidFill>
                  <a:schemeClr val="tx1"/>
                </a:solidFill>
              </a:rPr>
              <a:t>イーロンはアーサー</a:t>
            </a:r>
            <a:r>
              <a:rPr kumimoji="1" lang="en-US" altLang="ja-JP" sz="3600" b="1">
                <a:solidFill>
                  <a:schemeClr val="tx1"/>
                </a:solidFill>
              </a:rPr>
              <a:t>C</a:t>
            </a:r>
            <a:r>
              <a:rPr kumimoji="1" lang="ja-JP" altLang="en-US" sz="3600" b="1">
                <a:solidFill>
                  <a:schemeClr val="tx1"/>
                </a:solidFill>
              </a:rPr>
              <a:t>クラーク等の</a:t>
            </a:r>
            <a:endParaRPr kumimoji="1" lang="en-US" altLang="ja-JP" sz="3600" b="1">
              <a:solidFill>
                <a:schemeClr val="tx1"/>
              </a:solidFill>
            </a:endParaRPr>
          </a:p>
          <a:p>
            <a:pPr algn="ctr"/>
            <a:r>
              <a:rPr kumimoji="1" lang="en-US" altLang="ja-JP" sz="3600" b="1">
                <a:solidFill>
                  <a:schemeClr val="tx1"/>
                </a:solidFill>
              </a:rPr>
              <a:t>SF</a:t>
            </a:r>
            <a:r>
              <a:rPr kumimoji="1" lang="ja-JP" altLang="en-US" sz="3600" b="1">
                <a:solidFill>
                  <a:schemeClr val="tx1"/>
                </a:solidFill>
              </a:rPr>
              <a:t>思想が強い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83D0E4-AA6C-4DE4-8CB7-2C47EF9062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5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tx1"/>
                </a:solidFill>
              </a:rPr>
              <a:t>イーロンマスクとは？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8ADD671-D788-4994-A751-5AA5EE62E296}"/>
              </a:ext>
            </a:extLst>
          </p:cNvPr>
          <p:cNvGrpSpPr/>
          <p:nvPr/>
        </p:nvGrpSpPr>
        <p:grpSpPr>
          <a:xfrm>
            <a:off x="10423919" y="6222948"/>
            <a:ext cx="1618053" cy="441050"/>
            <a:chOff x="10423919" y="6222948"/>
            <a:chExt cx="1618053" cy="441050"/>
          </a:xfrm>
        </p:grpSpPr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34AF19C-20CD-4C42-80D4-AF06A2439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13340" r="17060" b="10874"/>
            <a:stretch/>
          </p:blipFill>
          <p:spPr>
            <a:xfrm>
              <a:off x="10423919" y="6222948"/>
              <a:ext cx="333727" cy="36933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945DEF2-65AD-4DD5-8259-FAB1877D249E}"/>
                </a:ext>
              </a:extLst>
            </p:cNvPr>
            <p:cNvSpPr txBox="1"/>
            <p:nvPr/>
          </p:nvSpPr>
          <p:spPr>
            <a:xfrm>
              <a:off x="10757646" y="6294666"/>
              <a:ext cx="1284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/>
                <a:t>@tkhs_hyt</a:t>
              </a: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94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1553</Words>
  <Application>Microsoft Office PowerPoint</Application>
  <PresentationFormat>ワイド画面</PresentationFormat>
  <Paragraphs>199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2" baseType="lpstr">
      <vt:lpstr>HelveticaNeue</vt:lpstr>
      <vt:lpstr>Hiragino Kaku Gothic ProN</vt:lpstr>
      <vt:lpstr>Noto Sans CJK JP Medium</vt:lpstr>
      <vt:lpstr>ŸàƒSƒVƒbƒN Medium</vt:lpstr>
      <vt:lpstr>游ゴシック</vt:lpstr>
      <vt:lpstr>游ゴシック Light</vt:lpstr>
      <vt:lpstr>熰僑僔僢僋 Medium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takahashi_hayato@outlook.jp</dc:creator>
  <cp:lastModifiedBy>takahashi_hayato@outlook.jp</cp:lastModifiedBy>
  <cp:revision>2</cp:revision>
  <dcterms:created xsi:type="dcterms:W3CDTF">2021-11-06T15:20:41Z</dcterms:created>
  <dcterms:modified xsi:type="dcterms:W3CDTF">2021-11-07T05:41:56Z</dcterms:modified>
</cp:coreProperties>
</file>